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93" r:id="rId2"/>
    <p:sldId id="280" r:id="rId3"/>
    <p:sldId id="290" r:id="rId4"/>
    <p:sldId id="294" r:id="rId5"/>
    <p:sldId id="292" r:id="rId6"/>
    <p:sldId id="264" r:id="rId7"/>
    <p:sldId id="259" r:id="rId8"/>
    <p:sldId id="289" r:id="rId9"/>
    <p:sldId id="260" r:id="rId10"/>
    <p:sldId id="258" r:id="rId11"/>
    <p:sldId id="287" r:id="rId12"/>
    <p:sldId id="282" r:id="rId13"/>
    <p:sldId id="284" r:id="rId14"/>
    <p:sldId id="283" r:id="rId15"/>
    <p:sldId id="285" r:id="rId16"/>
    <p:sldId id="28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72" d="100"/>
          <a:sy n="72" d="100"/>
        </p:scale>
        <p:origin x="7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1B2CBD66-F270-7CE6-CEA0-7D861D32A4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BDB5-7E3E-470C-B6A8-DF547E29A7D9}" type="datetime1">
              <a:rPr lang="ko-KR" altLang="en-US" smtClean="0"/>
              <a:t>2023-12-15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0EDE9-7D26-43D2-AAE6-F0F9C749A44F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F777-A36E-40AF-B710-AC2B92167E24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별자리, 우주, 천문학, 은하이(가) 표시된 사진&#10;&#10;자동 생성된 설명">
            <a:extLst>
              <a:ext uri="{FF2B5EF4-FFF2-40B4-BE49-F238E27FC236}">
                <a16:creationId xmlns:a16="http://schemas.microsoft.com/office/drawing/2014/main" id="{BC24A48B-A126-4329-D1B4-40A841D576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2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D996204-D84E-50BB-CC5B-6660E7E20726}"/>
              </a:ext>
            </a:extLst>
          </p:cNvPr>
          <p:cNvSpPr/>
          <p:nvPr userDrawn="1"/>
        </p:nvSpPr>
        <p:spPr>
          <a:xfrm>
            <a:off x="838200" y="1353833"/>
            <a:ext cx="10515600" cy="5002517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5ECCB1DF-C1A4-9018-7D3C-3C5537E30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10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BB298759-ECDE-C8D3-253F-D48AC033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5CC7E-5C62-41E8-AA56-998925997ED8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C277826C-2DD1-BC58-1C8E-D46AE0C5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C2F9B86-82C9-370F-8324-238C2F3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176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9263-E630-415D-9230-DA9939355D54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3407-0486-4AC4-9C1E-FDBF309F71E3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46E7-D950-4A43-972F-437FF8D886A9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BF21-8015-456A-B9CD-446C673F40B9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A3BC-1D27-45ED-90F2-71EEC289C526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8396-9519-4027-887F-5CB49C93DF09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AEA7A-0E4D-4317-96BA-28EEE74BA00A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28B4-B7C5-40C5-B103-619B9FFA5FBE}" type="datetime1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kfTyqDWGE" TargetMode="External"/><Relationship Id="rId2" Type="http://schemas.openxmlformats.org/officeDocument/2006/relationships/hyperlink" Target="https://store.steampowered.com/app/433340/Slime_Ranch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aticon.com/kr/" TargetMode="External"/><Relationship Id="rId4" Type="http://schemas.openxmlformats.org/officeDocument/2006/relationships/hyperlink" Target="https://www.vecteezy.com/vector-art/7553653-white-and-black-keyboard-isolated-on-white-background-vector-illustr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12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C4E8C5-6725-6BBE-71DB-569AF9D7F3AD}"/>
              </a:ext>
            </a:extLst>
          </p:cNvPr>
          <p:cNvSpPr>
            <a:spLocks/>
          </p:cNvSpPr>
          <p:nvPr/>
        </p:nvSpPr>
        <p:spPr>
          <a:xfrm>
            <a:off x="8256104" y="3246784"/>
            <a:ext cx="3525078" cy="2932164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AB1514-318C-BF79-8A92-346FE56F88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524000" y="1558777"/>
            <a:ext cx="9144000" cy="2387600"/>
          </a:xfrm>
        </p:spPr>
        <p:txBody>
          <a:bodyPr anchor="ctr"/>
          <a:lstStyle/>
          <a:p>
            <a:r>
              <a:rPr lang="en-US" altLang="ko-KR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EatUp</a:t>
            </a:r>
            <a:r>
              <a:rPr lang="en-US" altLang="ko-KR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All</a:t>
            </a:r>
            <a:endParaRPr lang="ko-KR" altLang="en-US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0CE44-87D5-80E6-4354-2D14AE38153B}"/>
              </a:ext>
            </a:extLst>
          </p:cNvPr>
          <p:cNvSpPr txBox="1"/>
          <p:nvPr/>
        </p:nvSpPr>
        <p:spPr>
          <a:xfrm>
            <a:off x="9401174" y="4414765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고윤범</a:t>
            </a:r>
            <a:r>
              <a:rPr lang="en-US" altLang="ko-KR" sz="1400" dirty="0"/>
              <a:t>/2019184001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202EB-C243-B378-A19F-E0D310615630}"/>
              </a:ext>
            </a:extLst>
          </p:cNvPr>
          <p:cNvSpPr txBox="1"/>
          <p:nvPr/>
        </p:nvSpPr>
        <p:spPr>
          <a:xfrm>
            <a:off x="9417470" y="5057563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노창현</a:t>
            </a:r>
            <a:r>
              <a:rPr lang="en-US" altLang="ko-KR" sz="1400" dirty="0"/>
              <a:t>/2019184009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7C6D-AA8C-FE4A-5524-6C08A4D9F56C}"/>
              </a:ext>
            </a:extLst>
          </p:cNvPr>
          <p:cNvSpPr txBox="1"/>
          <p:nvPr/>
        </p:nvSpPr>
        <p:spPr>
          <a:xfrm>
            <a:off x="9417470" y="563065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양재성</a:t>
            </a:r>
            <a:r>
              <a:rPr lang="en-US" altLang="ko-KR" sz="1400" dirty="0"/>
              <a:t>/2019184018</a:t>
            </a:r>
            <a:endParaRPr lang="ko-KR" altLang="en-US" sz="1400" dirty="0"/>
          </a:p>
        </p:txBody>
      </p:sp>
      <p:pic>
        <p:nvPicPr>
          <p:cNvPr id="15" name="그래픽 14" descr="데이터베이스 단색으로 채워진">
            <a:extLst>
              <a:ext uri="{FF2B5EF4-FFF2-40B4-BE49-F238E27FC236}">
                <a16:creationId xmlns:a16="http://schemas.microsoft.com/office/drawing/2014/main" id="{E4EDAADA-599C-39AC-A193-73FBBACF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6742" y="4179743"/>
            <a:ext cx="682211" cy="682211"/>
          </a:xfrm>
          <a:prstGeom prst="rect">
            <a:avLst/>
          </a:prstGeom>
        </p:spPr>
      </p:pic>
      <p:pic>
        <p:nvPicPr>
          <p:cNvPr id="17" name="그래픽 16" descr="게임 컨트롤러 단색으로 채워진">
            <a:extLst>
              <a:ext uri="{FF2B5EF4-FFF2-40B4-BE49-F238E27FC236}">
                <a16:creationId xmlns:a16="http://schemas.microsoft.com/office/drawing/2014/main" id="{CFF3E0B0-4E4C-3EC7-4CA2-5072D5E4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4056" y="5443432"/>
            <a:ext cx="682211" cy="682211"/>
          </a:xfrm>
          <a:prstGeom prst="rect">
            <a:avLst/>
          </a:prstGeom>
        </p:spPr>
      </p:pic>
      <p:pic>
        <p:nvPicPr>
          <p:cNvPr id="19" name="그래픽 18" descr="페인트 브러시 단색으로 채워진">
            <a:extLst>
              <a:ext uri="{FF2B5EF4-FFF2-40B4-BE49-F238E27FC236}">
                <a16:creationId xmlns:a16="http://schemas.microsoft.com/office/drawing/2014/main" id="{F85847FF-9755-977D-51C1-78EF9507D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264" y="4928456"/>
            <a:ext cx="571166" cy="571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AD333-EF9C-3228-4F48-199FD07C72C5}"/>
              </a:ext>
            </a:extLst>
          </p:cNvPr>
          <p:cNvSpPr txBox="1"/>
          <p:nvPr/>
        </p:nvSpPr>
        <p:spPr>
          <a:xfrm>
            <a:off x="9318953" y="3676886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지도교수님 이형구 교수</a:t>
            </a:r>
          </a:p>
        </p:txBody>
      </p:sp>
    </p:spTree>
    <p:extLst>
      <p:ext uri="{BB962C8B-B14F-4D97-AF65-F5344CB8AC3E}">
        <p14:creationId xmlns:p14="http://schemas.microsoft.com/office/powerpoint/2010/main" val="2769809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23" y="2375923"/>
            <a:ext cx="1526553" cy="1736821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10" y="2759496"/>
            <a:ext cx="1119623" cy="111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103" y="2652762"/>
            <a:ext cx="1333087" cy="13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8432621" y="4112744"/>
            <a:ext cx="22092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리소스 제작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1550120" y="4112744"/>
            <a:ext cx="22381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5195753" y="4112744"/>
            <a:ext cx="18293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언리얼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엔진 </a:t>
            </a: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</a:t>
            </a:r>
            <a:endParaRPr lang="en-US" altLang="ko-KR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7E7939B4-D497-CE8E-CECF-F7393BFB64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3. </a:t>
            </a:r>
            <a:r>
              <a:rPr lang="ko-KR" altLang="en-US" sz="3600" b="1" dirty="0"/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1983335" y="2658991"/>
            <a:ext cx="82253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실시간으로 주변 환경과 </a:t>
            </a:r>
            <a:r>
              <a:rPr lang="ko-KR" altLang="en-US" sz="2400" b="1" dirty="0" err="1"/>
              <a:t>인터렉션하는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캐릭터 구현</a:t>
            </a:r>
            <a:endParaRPr lang="en-US" altLang="ko-KR" sz="2400" b="1" dirty="0"/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AE38436E-3AF2-8BEB-DAD2-BFB12AB80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4. </a:t>
            </a:r>
            <a:r>
              <a:rPr lang="ko-KR" altLang="en-US" sz="3600" b="1" dirty="0"/>
              <a:t>중점 연구 분야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B3D61A-9DA6-7293-DB1C-528941665A8E}"/>
              </a:ext>
            </a:extLst>
          </p:cNvPr>
          <p:cNvSpPr/>
          <p:nvPr/>
        </p:nvSpPr>
        <p:spPr>
          <a:xfrm>
            <a:off x="1374381" y="3737345"/>
            <a:ext cx="9664680" cy="17091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바닥과 벽을 </a:t>
            </a:r>
            <a:r>
              <a:rPr lang="ko-KR" altLang="en-US" dirty="0" err="1"/>
              <a:t>기어다닐때</a:t>
            </a:r>
            <a:r>
              <a:rPr lang="ko-KR" altLang="en-US" dirty="0"/>
              <a:t> 점액질 </a:t>
            </a:r>
            <a:r>
              <a:rPr lang="ko-KR" altLang="en-US" dirty="0" err="1"/>
              <a:t>머테리얼</a:t>
            </a:r>
            <a:r>
              <a:rPr lang="ko-KR" altLang="en-US" dirty="0"/>
              <a:t> 동적 생성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깊이 버퍼</a:t>
            </a:r>
            <a:r>
              <a:rPr lang="en-US" altLang="ko-KR" dirty="0"/>
              <a:t>, Distance field</a:t>
            </a:r>
            <a:r>
              <a:rPr lang="ko-KR" altLang="en-US" dirty="0"/>
              <a:t>를 계산해 </a:t>
            </a:r>
            <a:r>
              <a:rPr lang="en-US" altLang="ko-KR" dirty="0"/>
              <a:t>Ray-Marching</a:t>
            </a:r>
            <a:r>
              <a:rPr lang="ko-KR" altLang="en-US" dirty="0"/>
              <a:t>으로 </a:t>
            </a:r>
            <a:r>
              <a:rPr lang="ko-KR" altLang="en-US" dirty="0" err="1"/>
              <a:t>슬라임</a:t>
            </a:r>
            <a:r>
              <a:rPr lang="ko-KR" altLang="en-US" dirty="0"/>
              <a:t> </a:t>
            </a:r>
            <a:r>
              <a:rPr lang="ko-KR" altLang="en-US" dirty="0" err="1"/>
              <a:t>블룸</a:t>
            </a:r>
            <a:r>
              <a:rPr lang="ko-KR" altLang="en-US" dirty="0"/>
              <a:t> 생성 및 변형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실시간으로 </a:t>
            </a:r>
            <a:r>
              <a:rPr lang="ko-KR" altLang="en-US" b="0" i="0" dirty="0" err="1">
                <a:effectLst/>
                <a:latin typeface="Söhne"/>
              </a:rPr>
              <a:t>슬라임과</a:t>
            </a:r>
            <a:r>
              <a:rPr lang="ko-KR" altLang="en-US" b="0" i="0" dirty="0">
                <a:effectLst/>
                <a:latin typeface="Söhne"/>
              </a:rPr>
              <a:t> 오브젝트의 형태를 비교해  </a:t>
            </a:r>
            <a:r>
              <a:rPr lang="ko-KR" altLang="en-US" b="0" i="0" dirty="0" err="1">
                <a:effectLst/>
                <a:latin typeface="Söhne"/>
              </a:rPr>
              <a:t>슬라임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ko-KR" altLang="en-US" dirty="0">
                <a:latin typeface="Söhne"/>
              </a:rPr>
              <a:t>형태 </a:t>
            </a:r>
            <a:r>
              <a:rPr lang="ko-KR" altLang="en-US" b="0" i="0" dirty="0">
                <a:effectLst/>
                <a:latin typeface="Söhne"/>
              </a:rPr>
              <a:t>변화 구현</a:t>
            </a:r>
            <a:endParaRPr lang="en-US" altLang="ko-KR" dirty="0"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öhne"/>
              </a:rPr>
              <a:t>외부 </a:t>
            </a:r>
            <a:r>
              <a:rPr lang="en-US" altLang="ko-KR" b="0" i="0" dirty="0">
                <a:effectLst/>
                <a:latin typeface="Söhne"/>
              </a:rPr>
              <a:t>force</a:t>
            </a:r>
            <a:r>
              <a:rPr lang="ko-KR" altLang="en-US" b="0" i="0" dirty="0">
                <a:effectLst/>
                <a:latin typeface="Söhne"/>
              </a:rPr>
              <a:t>에 의한 </a:t>
            </a:r>
            <a:r>
              <a:rPr lang="ko-KR" altLang="en-US" b="0" i="0" dirty="0" err="1">
                <a:effectLst/>
                <a:latin typeface="Söhne"/>
              </a:rPr>
              <a:t>슬라임의</a:t>
            </a:r>
            <a:r>
              <a:rPr lang="ko-KR" altLang="en-US" b="0" i="0" dirty="0">
                <a:effectLst/>
                <a:latin typeface="Söhne"/>
              </a:rPr>
              <a:t> 실시간 형태와 크기 변화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369D880B-E4DF-DF76-F358-99026EE69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8331"/>
          <a:stretch/>
        </p:blipFill>
        <p:spPr>
          <a:xfrm>
            <a:off x="1260772" y="3640722"/>
            <a:ext cx="5024508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스크린샷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39A4F1AA-0B18-4BAD-A441-4FDB97ADD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430" y="3640722"/>
            <a:ext cx="3701283" cy="221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96FF1D-C4BA-D713-94C4-3D0E257EAAF3}"/>
              </a:ext>
            </a:extLst>
          </p:cNvPr>
          <p:cNvSpPr/>
          <p:nvPr/>
        </p:nvSpPr>
        <p:spPr>
          <a:xfrm>
            <a:off x="7778385" y="5945950"/>
            <a:ext cx="238937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Render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참고 이미지</a:t>
            </a:r>
            <a:endParaRPr lang="en-US" altLang="ko-KR" sz="1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0E462-9936-35D7-FF58-693489BE8341}"/>
              </a:ext>
            </a:extLst>
          </p:cNvPr>
          <p:cNvSpPr/>
          <p:nvPr/>
        </p:nvSpPr>
        <p:spPr>
          <a:xfrm>
            <a:off x="2788019" y="5944743"/>
            <a:ext cx="138691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매쉬</a:t>
            </a:r>
            <a:r>
              <a:rPr lang="ko-KR" altLang="en-US" sz="1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변형 예시</a:t>
            </a:r>
            <a:endParaRPr lang="en-US" altLang="ko-KR" sz="1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제목 11">
            <a:extLst>
              <a:ext uri="{FF2B5EF4-FFF2-40B4-BE49-F238E27FC236}">
                <a16:creationId xmlns:a16="http://schemas.microsoft.com/office/drawing/2014/main" id="{152BE514-A3C8-1A61-0ACA-A825E38DDF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5. </a:t>
            </a:r>
            <a:r>
              <a:rPr lang="ko-KR" altLang="en-US" sz="3600" b="1" dirty="0"/>
              <a:t>기술적 요소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73C2F5-E97F-B476-AF6F-149BC3800345}"/>
              </a:ext>
            </a:extLst>
          </p:cNvPr>
          <p:cNvSpPr/>
          <p:nvPr/>
        </p:nvSpPr>
        <p:spPr>
          <a:xfrm>
            <a:off x="1374381" y="1559176"/>
            <a:ext cx="8016697" cy="18913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깊이버퍼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레이마칭</a:t>
            </a:r>
            <a:r>
              <a:rPr lang="ko-KR" altLang="en-US" sz="1600" dirty="0"/>
              <a:t> 알고리즘을 사용한 </a:t>
            </a:r>
            <a:r>
              <a:rPr lang="ko-KR" altLang="en-US" sz="1600" dirty="0" err="1"/>
              <a:t>매쉬</a:t>
            </a:r>
            <a:r>
              <a:rPr lang="ko-KR" altLang="en-US" sz="1600" dirty="0"/>
              <a:t> 변형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액터</a:t>
            </a:r>
            <a:r>
              <a:rPr lang="ko-KR" altLang="en-US" sz="1600" dirty="0"/>
              <a:t> 간의 </a:t>
            </a:r>
            <a:r>
              <a:rPr lang="ko-KR" altLang="en-US" sz="1600" dirty="0" err="1"/>
              <a:t>메타볼</a:t>
            </a:r>
            <a:r>
              <a:rPr lang="ko-KR" altLang="en-US" sz="1600" dirty="0"/>
              <a:t> 효과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ECS </a:t>
            </a:r>
            <a:r>
              <a:rPr lang="ko-KR" altLang="en-US" sz="1600" dirty="0"/>
              <a:t>패턴을 사용한 다수의 오브젝트 최적화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Render target</a:t>
            </a:r>
            <a:r>
              <a:rPr lang="ko-KR" altLang="en-US" sz="1600" dirty="0"/>
              <a:t>과 </a:t>
            </a:r>
            <a:r>
              <a:rPr lang="en-US" altLang="ko-KR" sz="1600" dirty="0"/>
              <a:t>Runtime Virtual Texturing</a:t>
            </a:r>
            <a:r>
              <a:rPr lang="ko-KR" altLang="en-US" sz="1600" dirty="0"/>
              <a:t>을 사용해 동적으로 </a:t>
            </a:r>
            <a:r>
              <a:rPr lang="ko-KR" altLang="en-US" sz="1600" dirty="0" err="1"/>
              <a:t>메터리얼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외부 </a:t>
            </a:r>
            <a:r>
              <a:rPr lang="en-US" altLang="ko-KR" sz="1600" dirty="0"/>
              <a:t>DB</a:t>
            </a:r>
            <a:r>
              <a:rPr lang="ko-KR" altLang="en-US" sz="1600" dirty="0"/>
              <a:t>로부터 동적으로 게임 내용 업데이트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BA2C0B-FC13-49AE-9E30-5FE8E3C92770}"/>
              </a:ext>
            </a:extLst>
          </p:cNvPr>
          <p:cNvSpPr/>
          <p:nvPr/>
        </p:nvSpPr>
        <p:spPr>
          <a:xfrm>
            <a:off x="1183693" y="2030593"/>
            <a:ext cx="38363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cap="none" spc="0" dirty="0">
                <a:ln w="0"/>
              </a:rPr>
              <a:t>유사 게임 </a:t>
            </a:r>
            <a:r>
              <a:rPr lang="en-US" altLang="ko-KR" sz="2400" cap="none" spc="0" dirty="0">
                <a:ln w="0"/>
              </a:rPr>
              <a:t>:</a:t>
            </a:r>
            <a:r>
              <a:rPr lang="en-US" altLang="ko-KR" sz="2400" dirty="0">
                <a:ln w="0"/>
              </a:rPr>
              <a:t> Slime rancher</a:t>
            </a:r>
            <a:endParaRPr lang="en-US" altLang="ko-KR" sz="2400" cap="none" spc="0" dirty="0">
              <a:ln w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C70BF3-FD16-DAAB-A0E2-A1989D7A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28" y="2605454"/>
            <a:ext cx="4246413" cy="23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93CAA-F69A-667B-2333-C199C8662E85}"/>
              </a:ext>
            </a:extLst>
          </p:cNvPr>
          <p:cNvSpPr txBox="1"/>
          <p:nvPr/>
        </p:nvSpPr>
        <p:spPr>
          <a:xfrm>
            <a:off x="5625459" y="1762380"/>
            <a:ext cx="5865782" cy="267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en-US" altLang="ko-KR" b="1" dirty="0"/>
              <a:t>. </a:t>
            </a:r>
            <a:r>
              <a:rPr lang="ko-KR" altLang="en-US" b="1" dirty="0"/>
              <a:t>더 구체적이고 사실적인 </a:t>
            </a:r>
            <a:r>
              <a:rPr lang="ko-KR" altLang="en-US" b="1" dirty="0" err="1"/>
              <a:t>슬라임과</a:t>
            </a:r>
            <a:r>
              <a:rPr lang="ko-KR" altLang="en-US" b="1" dirty="0"/>
              <a:t> 물리효과 구현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점액질 액체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메터리얼</a:t>
            </a:r>
            <a:r>
              <a:rPr lang="ko-KR" altLang="en-US" sz="1600" dirty="0"/>
              <a:t> 효과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표면 거리를 계산해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형태를 실시간 변형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빨아들이기 상호작용에 의한 오브젝트들의 </a:t>
            </a:r>
            <a:br>
              <a:rPr lang="en-US" altLang="ko-KR" sz="1600" dirty="0"/>
            </a:br>
            <a:r>
              <a:rPr lang="ko-KR" altLang="en-US" sz="1600" dirty="0"/>
              <a:t>저항과 흔들림 애니메이션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빨려 들어가는 오브젝트의 형태 왜곡 구현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 재질에 따른 </a:t>
            </a:r>
            <a:r>
              <a:rPr lang="en-US" altLang="ko-KR" sz="1600" dirty="0"/>
              <a:t>PBR </a:t>
            </a:r>
            <a:r>
              <a:rPr lang="ko-KR" altLang="en-US" sz="1600" dirty="0"/>
              <a:t>적용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87F62-AE69-461C-42BC-0D86886FFF70}"/>
              </a:ext>
            </a:extLst>
          </p:cNvPr>
          <p:cNvSpPr txBox="1"/>
          <p:nvPr/>
        </p:nvSpPr>
        <p:spPr>
          <a:xfrm>
            <a:off x="5625459" y="4613363"/>
            <a:ext cx="5865782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장르를 </a:t>
            </a:r>
            <a:r>
              <a:rPr lang="en-US" altLang="ko-KR" b="1" dirty="0" err="1"/>
              <a:t>pvp</a:t>
            </a:r>
            <a:r>
              <a:rPr lang="en-US" altLang="ko-KR" b="1" dirty="0"/>
              <a:t> </a:t>
            </a:r>
            <a:r>
              <a:rPr lang="ko-KR" altLang="en-US" b="1" dirty="0"/>
              <a:t>게임으로 변형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오브젝트를 흡수하면 커지는 </a:t>
            </a:r>
            <a:r>
              <a:rPr lang="ko-KR" altLang="en-US" sz="1600" dirty="0" err="1"/>
              <a:t>슬라임</a:t>
            </a:r>
            <a:r>
              <a:rPr lang="ko-KR" altLang="en-US" sz="1600" dirty="0"/>
              <a:t> 메커니즘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/>
              <a:t>슬라임</a:t>
            </a:r>
            <a:r>
              <a:rPr lang="ko-KR" altLang="en-US" sz="1600" dirty="0"/>
              <a:t> 크기에 따라 승리조건이 바뀌는 경쟁 게임</a:t>
            </a:r>
            <a:endParaRPr lang="en-US" altLang="ko-KR" sz="1600" dirty="0"/>
          </a:p>
        </p:txBody>
      </p:sp>
      <p:sp>
        <p:nvSpPr>
          <p:cNvPr id="14" name="제목 11">
            <a:extLst>
              <a:ext uri="{FF2B5EF4-FFF2-40B4-BE49-F238E27FC236}">
                <a16:creationId xmlns:a16="http://schemas.microsoft.com/office/drawing/2014/main" id="{4C699DFD-AA16-B5C5-2391-BE257578C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6. </a:t>
            </a:r>
            <a:r>
              <a:rPr lang="ko-KR" altLang="en-US" sz="3600" b="1" dirty="0"/>
              <a:t>타게임과의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60095826"/>
              </p:ext>
            </p:extLst>
          </p:nvPr>
        </p:nvGraphicFramePr>
        <p:xfrm>
          <a:off x="1513659" y="1871587"/>
          <a:ext cx="9164682" cy="362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41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1540730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6092711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이름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수강과목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고윤범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서버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셰이더</a:t>
                      </a:r>
                      <a:r>
                        <a:rPr lang="ko-KR" altLang="en-US" sz="1400" dirty="0"/>
                        <a:t>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네트워크 게임 프로그래밍</a:t>
                      </a:r>
                      <a:endParaRPr lang="en-US" altLang="ko-KR" sz="14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1,2, </a:t>
                      </a:r>
                      <a:r>
                        <a:rPr lang="ko-KR" altLang="en-US" sz="1400" dirty="0"/>
                        <a:t>애니메이션</a:t>
                      </a:r>
                      <a:r>
                        <a:rPr lang="en-US" altLang="ko-KR" sz="140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노창현</a:t>
                      </a:r>
                      <a:endParaRPr lang="ko-KR" altLang="en-US" sz="1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그래픽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모델링 </a:t>
                      </a:r>
                      <a:r>
                        <a:rPr lang="en-US" altLang="ko-KR" sz="1400" dirty="0"/>
                        <a:t>1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C,C++,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64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양재성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클라이언트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/>
                        <a:t>C, C++, STL, </a:t>
                      </a:r>
                      <a:r>
                        <a:rPr lang="ko-KR" altLang="en-US" sz="1400" dirty="0" err="1"/>
                        <a:t>컴퓨터그래픽스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게임수학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  <p:sp>
        <p:nvSpPr>
          <p:cNvPr id="11" name="제목 11">
            <a:extLst>
              <a:ext uri="{FF2B5EF4-FFF2-40B4-BE49-F238E27FC236}">
                <a16:creationId xmlns:a16="http://schemas.microsoft.com/office/drawing/2014/main" id="{18611B31-5F8D-C6D1-8E35-AC7492D92C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7. </a:t>
            </a:r>
            <a:r>
              <a:rPr lang="ko-KR" altLang="en-US" sz="3600" b="1" dirty="0"/>
              <a:t>개인별 준비 현황</a:t>
            </a:r>
          </a:p>
        </p:txBody>
      </p:sp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161FE0-D4ED-EEEA-5B56-C295C68D7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73072"/>
              </p:ext>
            </p:extLst>
          </p:nvPr>
        </p:nvGraphicFramePr>
        <p:xfrm>
          <a:off x="1499984" y="1889461"/>
          <a:ext cx="9192033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7841">
                  <a:extLst>
                    <a:ext uri="{9D8B030D-6E8A-4147-A177-3AD203B41FA5}">
                      <a16:colId xmlns:a16="http://schemas.microsoft.com/office/drawing/2014/main" val="1667169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2812958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8979265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55135351"/>
                    </a:ext>
                  </a:extLst>
                </a:gridCol>
                <a:gridCol w="967409">
                  <a:extLst>
                    <a:ext uri="{9D8B030D-6E8A-4147-A177-3AD203B41FA5}">
                      <a16:colId xmlns:a16="http://schemas.microsoft.com/office/drawing/2014/main" val="52526593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2350934536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1960820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25763433"/>
                    </a:ext>
                  </a:extLst>
                </a:gridCol>
                <a:gridCol w="810870">
                  <a:extLst>
                    <a:ext uri="{9D8B030D-6E8A-4147-A177-3AD203B41FA5}">
                      <a16:colId xmlns:a16="http://schemas.microsoft.com/office/drawing/2014/main" val="3046149727"/>
                    </a:ext>
                  </a:extLst>
                </a:gridCol>
              </a:tblGrid>
              <a:tr h="3565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7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동적 </a:t>
                      </a:r>
                      <a:r>
                        <a:rPr lang="ko-KR" altLang="en-US" sz="1200" b="1" dirty="0" err="1"/>
                        <a:t>매터리얼</a:t>
                      </a:r>
                      <a:r>
                        <a:rPr lang="ko-KR" altLang="en-US" sz="1200" b="1" dirty="0"/>
                        <a:t> 생성 및 상호작용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57473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서버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75979"/>
                  </a:ext>
                </a:extLst>
              </a:tr>
              <a:tr h="1393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 err="1"/>
                        <a:t>슬라임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매커니즘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55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빨아드리기 물리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2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맵 및 오브젝트 생성 패턴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90029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구현 및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디테일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6087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인간 캐릭터 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44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33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/>
                        <a:t>맵 및 오브젝트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974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후처리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이펙트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56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/>
                        <a:t>테스트 및 버그수정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60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68947B-1519-0BF7-0F8F-3B5E1D942D3C}"/>
              </a:ext>
            </a:extLst>
          </p:cNvPr>
          <p:cNvSpPr/>
          <p:nvPr/>
        </p:nvSpPr>
        <p:spPr>
          <a:xfrm>
            <a:off x="9763821" y="274511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고윤범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3068C-559D-80CE-F58D-D66A7B8FC258}"/>
              </a:ext>
            </a:extLst>
          </p:cNvPr>
          <p:cNvSpPr/>
          <p:nvPr/>
        </p:nvSpPr>
        <p:spPr>
          <a:xfrm>
            <a:off x="9763821" y="582288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노창현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81FF7B-57D9-C460-1E95-577C0A3BE9C5}"/>
              </a:ext>
            </a:extLst>
          </p:cNvPr>
          <p:cNvSpPr/>
          <p:nvPr/>
        </p:nvSpPr>
        <p:spPr>
          <a:xfrm>
            <a:off x="9763821" y="862948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양재성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E223FF-F8BD-58FA-FA6B-6CDAB0E8D0E8}"/>
              </a:ext>
            </a:extLst>
          </p:cNvPr>
          <p:cNvSpPr/>
          <p:nvPr/>
        </p:nvSpPr>
        <p:spPr>
          <a:xfrm>
            <a:off x="10739757" y="327977"/>
            <a:ext cx="941587" cy="2008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5B0AFF-694D-EE06-7CE0-1CFC15902672}"/>
              </a:ext>
            </a:extLst>
          </p:cNvPr>
          <p:cNvSpPr/>
          <p:nvPr/>
        </p:nvSpPr>
        <p:spPr>
          <a:xfrm>
            <a:off x="10737562" y="635754"/>
            <a:ext cx="941587" cy="2008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3ED6D-552A-EBEF-38C6-99B1382A7AA1}"/>
              </a:ext>
            </a:extLst>
          </p:cNvPr>
          <p:cNvSpPr/>
          <p:nvPr/>
        </p:nvSpPr>
        <p:spPr>
          <a:xfrm>
            <a:off x="10737562" y="916414"/>
            <a:ext cx="941587" cy="2008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99F5A0-2685-BC86-E56A-5C7F61302B8E}"/>
              </a:ext>
            </a:extLst>
          </p:cNvPr>
          <p:cNvSpPr/>
          <p:nvPr/>
        </p:nvSpPr>
        <p:spPr>
          <a:xfrm>
            <a:off x="7663183" y="582286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공통</a:t>
            </a:r>
            <a:endParaRPr lang="en-US" altLang="ko-KR" sz="1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D1608-704D-F65E-0478-5FA56C24D04E}"/>
              </a:ext>
            </a:extLst>
          </p:cNvPr>
          <p:cNvSpPr/>
          <p:nvPr/>
        </p:nvSpPr>
        <p:spPr>
          <a:xfrm>
            <a:off x="8300436" y="635752"/>
            <a:ext cx="941587" cy="2008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1">
            <a:extLst>
              <a:ext uri="{FF2B5EF4-FFF2-40B4-BE49-F238E27FC236}">
                <a16:creationId xmlns:a16="http://schemas.microsoft.com/office/drawing/2014/main" id="{A193EEAF-B2D5-603D-F822-6741FD7BB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5144589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ko-KR" altLang="en-US" sz="3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역할 분담 및 일정</a:t>
            </a:r>
            <a:endParaRPr lang="en-US" altLang="ko-KR" sz="3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2579-A29A-3E5E-FF58-FE43F59BE127}"/>
              </a:ext>
            </a:extLst>
          </p:cNvPr>
          <p:cNvSpPr txBox="1"/>
          <p:nvPr/>
        </p:nvSpPr>
        <p:spPr>
          <a:xfrm>
            <a:off x="1504985" y="1941213"/>
            <a:ext cx="918203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블렌더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언리얼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비쥬얼</a:t>
            </a:r>
            <a:r>
              <a:rPr lang="ko-KR" altLang="en-US" sz="1400" dirty="0"/>
              <a:t> 스튜디오 아이콘 </a:t>
            </a:r>
            <a:r>
              <a:rPr lang="en-US" altLang="ko-KR" sz="1400" dirty="0"/>
              <a:t>– </a:t>
            </a:r>
            <a:r>
              <a:rPr lang="ko-KR" altLang="en-US" sz="1400" dirty="0"/>
              <a:t>위키피디아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슬라임런쳐</a:t>
            </a:r>
            <a:r>
              <a:rPr lang="ko-KR" altLang="en-US" sz="1400" dirty="0"/>
              <a:t> 게임 이미지 </a:t>
            </a:r>
            <a:r>
              <a:rPr lang="en-US" altLang="ko-KR" sz="1400" dirty="0"/>
              <a:t>– </a:t>
            </a:r>
            <a:r>
              <a:rPr lang="en-US" altLang="ko-KR" sz="1400" dirty="0">
                <a:hlinkClick r:id="rId2"/>
              </a:rPr>
              <a:t>https://store.steampowered.com/app/433340/Slime_Rancher/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슬라임</a:t>
            </a:r>
            <a:r>
              <a:rPr lang="ko-KR" altLang="en-US" sz="1400" dirty="0"/>
              <a:t>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3"/>
              </a:rPr>
              <a:t>https://www.youtube.com/watch?v=xOkfTyqDWGE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키보드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4"/>
              </a:rPr>
              <a:t>https://www.vecteezy.com/vector-art/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캐릭터 이미지 </a:t>
            </a:r>
            <a:r>
              <a:rPr lang="en-US" altLang="ko-KR" sz="1400" dirty="0"/>
              <a:t>- </a:t>
            </a:r>
            <a:r>
              <a:rPr lang="en-US" altLang="ko-KR" sz="1400" dirty="0">
                <a:hlinkClick r:id="rId5"/>
              </a:rPr>
              <a:t>https://www.flaticon.com/kr/</a:t>
            </a:r>
            <a:endParaRPr lang="en-US" altLang="ko-KR" sz="1400" dirty="0"/>
          </a:p>
        </p:txBody>
      </p:sp>
      <p:sp>
        <p:nvSpPr>
          <p:cNvPr id="10" name="제목 11">
            <a:extLst>
              <a:ext uri="{FF2B5EF4-FFF2-40B4-BE49-F238E27FC236}">
                <a16:creationId xmlns:a16="http://schemas.microsoft.com/office/drawing/2014/main" id="{69C2898F-BA12-F86B-606B-E8D617F7A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9. </a:t>
            </a:r>
            <a:r>
              <a:rPr lang="ko-KR" altLang="en-US" sz="3600" b="1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C1403B38-F239-6CCD-8FA7-4D122C6C0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245B0-0E9E-E262-5285-EFA8F375DDEF}"/>
              </a:ext>
            </a:extLst>
          </p:cNvPr>
          <p:cNvSpPr txBox="1"/>
          <p:nvPr/>
        </p:nvSpPr>
        <p:spPr>
          <a:xfrm>
            <a:off x="1504985" y="1539861"/>
            <a:ext cx="9182030" cy="390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연구목적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게임소개 및 방법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개발환경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중점 연구 분야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기술적 요소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개인별 준비 현황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타 게임과의 차별성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역할분담 및 일정</a:t>
            </a: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400" dirty="0"/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3D933-A01B-9D62-09F1-345F53F68752}"/>
              </a:ext>
            </a:extLst>
          </p:cNvPr>
          <p:cNvSpPr txBox="1"/>
          <p:nvPr/>
        </p:nvSpPr>
        <p:spPr>
          <a:xfrm>
            <a:off x="1504985" y="1941213"/>
            <a:ext cx="9182030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0"/>
              </a:rPr>
              <a:t>언리얼</a:t>
            </a:r>
            <a:r>
              <a:rPr lang="en-US" altLang="ko-KR" sz="1400" dirty="0">
                <a:ln w="0"/>
              </a:rPr>
              <a:t> </a:t>
            </a:r>
            <a:r>
              <a:rPr lang="ko-KR" altLang="en-US" sz="1400" dirty="0">
                <a:ln w="0"/>
              </a:rPr>
              <a:t>엔진</a:t>
            </a:r>
            <a:r>
              <a:rPr lang="en-US" altLang="ko-KR" sz="1400" dirty="0">
                <a:ln w="0"/>
              </a:rPr>
              <a:t>5 </a:t>
            </a:r>
            <a:r>
              <a:rPr lang="ko-KR" altLang="en-US" sz="1400" dirty="0">
                <a:ln w="0"/>
              </a:rPr>
              <a:t>환경에서 </a:t>
            </a:r>
            <a:r>
              <a:rPr lang="en-US" altLang="ko-KR" sz="1400" dirty="0">
                <a:ln w="0"/>
              </a:rPr>
              <a:t>3D </a:t>
            </a:r>
            <a:r>
              <a:rPr lang="ko-KR" altLang="en-US" sz="1400" dirty="0">
                <a:ln w="0"/>
              </a:rPr>
              <a:t>게임 제작</a:t>
            </a:r>
            <a:endParaRPr lang="en-US" altLang="ko-KR" sz="1400" dirty="0">
              <a:ln w="0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cap="none" spc="0" dirty="0" err="1">
                <a:ln w="0"/>
              </a:rPr>
              <a:t>언리얼</a:t>
            </a:r>
            <a:r>
              <a:rPr lang="ko-KR" altLang="en-US" sz="1400" cap="none" spc="0" dirty="0">
                <a:ln w="0"/>
              </a:rPr>
              <a:t> 엔진으로 빨아드리기 </a:t>
            </a:r>
            <a:r>
              <a:rPr lang="ko-KR" altLang="en-US" sz="1400" cap="none" spc="0" dirty="0" err="1">
                <a:ln w="0"/>
              </a:rPr>
              <a:t>피직스</a:t>
            </a:r>
            <a:r>
              <a:rPr lang="ko-KR" altLang="en-US" sz="1400" cap="none" spc="0" dirty="0">
                <a:ln w="0"/>
              </a:rPr>
              <a:t> 효과 구현</a:t>
            </a:r>
            <a:endParaRPr lang="en-US" altLang="ko-KR" sz="1400" cap="none" spc="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0"/>
              </a:rPr>
              <a:t>PBR</a:t>
            </a:r>
            <a:r>
              <a:rPr lang="ko-KR" altLang="en-US" sz="1400" dirty="0">
                <a:ln w="0"/>
              </a:rPr>
              <a:t>으로 사실적인 그래픽 구현</a:t>
            </a:r>
            <a:endParaRPr lang="en-US" altLang="ko-KR" sz="1400" cap="none" spc="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cap="none" spc="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0"/>
              </a:rPr>
              <a:t>레벨 씬 오브젝트에 동적 상호작용하며</a:t>
            </a:r>
            <a:r>
              <a:rPr lang="en-US" altLang="ko-KR" sz="1400" dirty="0">
                <a:ln w="0"/>
              </a:rPr>
              <a:t>,</a:t>
            </a:r>
            <a:r>
              <a:rPr lang="ko-KR" altLang="en-US" sz="1400" dirty="0">
                <a:ln w="0"/>
              </a:rPr>
              <a:t> 물리 시뮬레이션이 가능한 </a:t>
            </a:r>
            <a:r>
              <a:rPr lang="ko-KR" altLang="en-US" sz="1400" dirty="0" err="1">
                <a:ln w="0"/>
              </a:rPr>
              <a:t>슬라임</a:t>
            </a:r>
            <a:r>
              <a:rPr lang="ko-KR" altLang="en-US" sz="1400" dirty="0">
                <a:ln w="0"/>
              </a:rPr>
              <a:t> 모델 제작</a:t>
            </a:r>
            <a:endParaRPr lang="en-US" altLang="ko-KR" sz="1400" dirty="0">
              <a:ln w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n w="0"/>
            </a:endParaRPr>
          </a:p>
        </p:txBody>
      </p:sp>
      <p:sp>
        <p:nvSpPr>
          <p:cNvPr id="8" name="제목 11">
            <a:extLst>
              <a:ext uri="{FF2B5EF4-FFF2-40B4-BE49-F238E27FC236}">
                <a16:creationId xmlns:a16="http://schemas.microsoft.com/office/drawing/2014/main" id="{4AC511F8-156C-3EA6-41B0-D069630043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1. </a:t>
            </a:r>
            <a:r>
              <a:rPr lang="ko-KR" altLang="en-US" sz="3600" b="1" dirty="0"/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86904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686B93-A74D-A733-828D-C50736D7F14B}"/>
              </a:ext>
            </a:extLst>
          </p:cNvPr>
          <p:cNvSpPr/>
          <p:nvPr/>
        </p:nvSpPr>
        <p:spPr>
          <a:xfrm>
            <a:off x="1069739" y="2162363"/>
            <a:ext cx="10052521" cy="2203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1504839" y="4510230"/>
            <a:ext cx="9182322" cy="13433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Eat Up All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ln w="0"/>
              </a:rPr>
              <a:t>3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인 비대칭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PVP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게임으로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2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dirty="0">
                <a:ln w="0"/>
                <a:solidFill>
                  <a:schemeClr val="accent1"/>
                </a:solidFill>
              </a:rPr>
              <a:t>청소부 </a:t>
            </a: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플레이어들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은 협력하여 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1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플레이어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를 상대한다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 err="1">
                <a:ln w="0"/>
                <a:solidFill>
                  <a:schemeClr val="accent6"/>
                </a:solidFill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b="1" dirty="0">
                <a:ln w="0"/>
                <a:solidFill>
                  <a:schemeClr val="accent6"/>
                </a:solidFill>
              </a:rPr>
              <a:t>플레이어는</a:t>
            </a:r>
            <a:r>
              <a:rPr lang="ko-KR" altLang="en-US" sz="1400" b="1" cap="none" spc="0" dirty="0">
                <a:ln w="0"/>
                <a:solidFill>
                  <a:schemeClr val="accent6"/>
                </a:solidFill>
              </a:rPr>
              <a:t> 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플레이어들을 피해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맵의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오브젝트를 흡수하여 크기를 키우고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cap="none" spc="0" dirty="0">
                <a:ln w="0"/>
                <a:solidFill>
                  <a:schemeClr val="accent1"/>
                </a:solidFill>
              </a:rPr>
              <a:t>청소부 플레이어들은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슬라임을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빨아드려 크기를 줄이고 최종적으로 처치해야 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그러나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슬라임이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충분히 커지면 인간 플레이어는 </a:t>
            </a:r>
            <a:r>
              <a:rPr lang="ko-KR" altLang="en-US" sz="1400" cap="none" spc="0" dirty="0" err="1">
                <a:ln w="0"/>
                <a:solidFill>
                  <a:schemeClr val="tx1"/>
                </a:solidFill>
              </a:rPr>
              <a:t>슬라임에게</a:t>
            </a:r>
            <a:r>
              <a:rPr lang="ko-KR" altLang="en-US" sz="1400" cap="none" spc="0" dirty="0">
                <a:ln w="0"/>
                <a:solidFill>
                  <a:schemeClr val="tx1"/>
                </a:solidFill>
              </a:rPr>
              <a:t> 먹히지 않도록 탈출해야 한다</a:t>
            </a:r>
            <a:r>
              <a:rPr lang="en-US" altLang="ko-KR" sz="1400" cap="none" spc="0" dirty="0">
                <a:ln w="0"/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4" name="제목 11">
            <a:extLst>
              <a:ext uri="{FF2B5EF4-FFF2-40B4-BE49-F238E27FC236}">
                <a16:creationId xmlns:a16="http://schemas.microsoft.com/office/drawing/2014/main" id="{8EB26850-A7A9-63E1-9311-443F5ED20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7C92FB-1009-8DBD-A6FA-8049651F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00" b="58750" l="18000" r="74250">
                        <a14:foregroundMark x1="25500" y1="59750" x2="61750" y2="58750"/>
                        <a14:foregroundMark x1="61750" y1="58750" x2="74000" y2="51500"/>
                        <a14:foregroundMark x1="74000" y1="51500" x2="7325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1843838" y="2534403"/>
            <a:ext cx="1612175" cy="11701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3489191" y="2711185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02" y="2767078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01" y="2748615"/>
            <a:ext cx="811545" cy="81154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2DDBB59-9B14-A7B4-3827-B17848ECD09C}"/>
              </a:ext>
            </a:extLst>
          </p:cNvPr>
          <p:cNvSpPr/>
          <p:nvPr/>
        </p:nvSpPr>
        <p:spPr>
          <a:xfrm>
            <a:off x="7124628" y="1544012"/>
            <a:ext cx="3223535" cy="275757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889BB-86FB-9625-4895-88F251E17C8F}"/>
              </a:ext>
            </a:extLst>
          </p:cNvPr>
          <p:cNvSpPr txBox="1"/>
          <p:nvPr/>
        </p:nvSpPr>
        <p:spPr>
          <a:xfrm>
            <a:off x="4757963" y="370453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5E12F-6937-B54A-AFED-4F2CE9FAC9A9}"/>
              </a:ext>
            </a:extLst>
          </p:cNvPr>
          <p:cNvSpPr txBox="1"/>
          <p:nvPr/>
        </p:nvSpPr>
        <p:spPr>
          <a:xfrm>
            <a:off x="2027799" y="3704530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</p:spTree>
    <p:extLst>
      <p:ext uri="{BB962C8B-B14F-4D97-AF65-F5344CB8AC3E}">
        <p14:creationId xmlns:p14="http://schemas.microsoft.com/office/powerpoint/2010/main" val="9925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6D8354-EC1D-B778-0E74-9507F045019E}"/>
              </a:ext>
            </a:extLst>
          </p:cNvPr>
          <p:cNvSpPr/>
          <p:nvPr/>
        </p:nvSpPr>
        <p:spPr>
          <a:xfrm>
            <a:off x="6594670" y="1739010"/>
            <a:ext cx="4325811" cy="858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CC85E-2233-B4B9-3503-2A4E0AD14DA8}"/>
              </a:ext>
            </a:extLst>
          </p:cNvPr>
          <p:cNvSpPr/>
          <p:nvPr/>
        </p:nvSpPr>
        <p:spPr>
          <a:xfrm>
            <a:off x="1321369" y="2669673"/>
            <a:ext cx="2131255" cy="3088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5EB61-03AB-1781-C54C-249771F8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683136-ED0C-BF98-71E6-4515F6A90D6F}"/>
              </a:ext>
            </a:extLst>
          </p:cNvPr>
          <p:cNvSpPr/>
          <p:nvPr/>
        </p:nvSpPr>
        <p:spPr>
          <a:xfrm>
            <a:off x="1799851" y="2016862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07F51-D5A5-360D-2CEC-6BB563853A72}"/>
              </a:ext>
            </a:extLst>
          </p:cNvPr>
          <p:cNvSpPr/>
          <p:nvPr/>
        </p:nvSpPr>
        <p:spPr>
          <a:xfrm>
            <a:off x="3949726" y="2048774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C8196-192D-568E-4D42-4554DE0169A2}"/>
              </a:ext>
            </a:extLst>
          </p:cNvPr>
          <p:cNvSpPr/>
          <p:nvPr/>
        </p:nvSpPr>
        <p:spPr>
          <a:xfrm>
            <a:off x="9186694" y="1892802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12737-F6CB-7A02-9B9D-CC2A29A95343}"/>
              </a:ext>
            </a:extLst>
          </p:cNvPr>
          <p:cNvSpPr/>
          <p:nvPr/>
        </p:nvSpPr>
        <p:spPr>
          <a:xfrm>
            <a:off x="1789702" y="5048991"/>
            <a:ext cx="127154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694BF9-3C1B-E944-A470-8B9E447F08D1}"/>
              </a:ext>
            </a:extLst>
          </p:cNvPr>
          <p:cNvSpPr/>
          <p:nvPr/>
        </p:nvSpPr>
        <p:spPr>
          <a:xfrm>
            <a:off x="1751015" y="2926037"/>
            <a:ext cx="113034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 승리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261B5-87DF-73AB-EBAC-CFDDB470E052}"/>
              </a:ext>
            </a:extLst>
          </p:cNvPr>
          <p:cNvSpPr/>
          <p:nvPr/>
        </p:nvSpPr>
        <p:spPr>
          <a:xfrm>
            <a:off x="1732391" y="3998702"/>
            <a:ext cx="1130340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248C4-9EF7-0B5A-9188-DB0AA67A5724}"/>
              </a:ext>
            </a:extLst>
          </p:cNvPr>
          <p:cNvSpPr/>
          <p:nvPr/>
        </p:nvSpPr>
        <p:spPr>
          <a:xfrm>
            <a:off x="7014375" y="1892802"/>
            <a:ext cx="994151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플레이어</a:t>
            </a:r>
            <a:r>
              <a:rPr lang="ko-KR" altLang="en-US" sz="1400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B9A422-9FAA-DF78-CAC7-CAE3D755CFBC}"/>
              </a:ext>
            </a:extLst>
          </p:cNvPr>
          <p:cNvSpPr/>
          <p:nvPr/>
        </p:nvSpPr>
        <p:spPr>
          <a:xfrm>
            <a:off x="7221906" y="4080858"/>
            <a:ext cx="992022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키획득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406195-CBA2-A721-CA24-8D96DE945AD6}"/>
              </a:ext>
            </a:extLst>
          </p:cNvPr>
          <p:cNvSpPr/>
          <p:nvPr/>
        </p:nvSpPr>
        <p:spPr>
          <a:xfrm>
            <a:off x="4295383" y="4037488"/>
            <a:ext cx="1296988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2123BD-A1F0-6F53-A493-AE25344215F6}"/>
              </a:ext>
            </a:extLst>
          </p:cNvPr>
          <p:cNvCxnSpPr>
            <a:cxnSpLocks/>
          </p:cNvCxnSpPr>
          <p:nvPr/>
        </p:nvCxnSpPr>
        <p:spPr>
          <a:xfrm flipH="1">
            <a:off x="3310172" y="5479339"/>
            <a:ext cx="5399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A1424-045B-8F91-112C-A493EF77A37D}"/>
              </a:ext>
            </a:extLst>
          </p:cNvPr>
          <p:cNvCxnSpPr>
            <a:cxnSpLocks/>
          </p:cNvCxnSpPr>
          <p:nvPr/>
        </p:nvCxnSpPr>
        <p:spPr>
          <a:xfrm flipH="1">
            <a:off x="6069495" y="4266088"/>
            <a:ext cx="7396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F6781D5-F12E-FAB3-EC5F-FAA6CB3C7334}"/>
              </a:ext>
            </a:extLst>
          </p:cNvPr>
          <p:cNvCxnSpPr>
            <a:cxnSpLocks/>
          </p:cNvCxnSpPr>
          <p:nvPr/>
        </p:nvCxnSpPr>
        <p:spPr>
          <a:xfrm flipV="1">
            <a:off x="2263965" y="2468837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F8E00B-8335-9949-8A2A-F9B7868296D3}"/>
              </a:ext>
            </a:extLst>
          </p:cNvPr>
          <p:cNvCxnSpPr>
            <a:cxnSpLocks/>
          </p:cNvCxnSpPr>
          <p:nvPr/>
        </p:nvCxnSpPr>
        <p:spPr>
          <a:xfrm>
            <a:off x="3217011" y="2325720"/>
            <a:ext cx="471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2C23D6-C469-259C-4AEA-480EF82C6E1C}"/>
              </a:ext>
            </a:extLst>
          </p:cNvPr>
          <p:cNvSpPr/>
          <p:nvPr/>
        </p:nvSpPr>
        <p:spPr>
          <a:xfrm>
            <a:off x="7014375" y="3142318"/>
            <a:ext cx="137424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퇴치</a:t>
            </a:r>
            <a:r>
              <a:rPr lang="ko-KR" altLang="en-US" sz="1400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79A0E-E673-19E8-BB6C-47BE6749ED1C}"/>
              </a:ext>
            </a:extLst>
          </p:cNvPr>
          <p:cNvSpPr/>
          <p:nvPr/>
        </p:nvSpPr>
        <p:spPr>
          <a:xfrm>
            <a:off x="9114003" y="3127181"/>
            <a:ext cx="1491379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1F309DF-CDC1-C68A-5122-667CF6DECB4A}"/>
              </a:ext>
            </a:extLst>
          </p:cNvPr>
          <p:cNvSpPr/>
          <p:nvPr/>
        </p:nvSpPr>
        <p:spPr>
          <a:xfrm>
            <a:off x="8827480" y="5197690"/>
            <a:ext cx="1777902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플레이어 처치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267DB4-0D92-A2BE-3193-30727E32CCBE}"/>
              </a:ext>
            </a:extLst>
          </p:cNvPr>
          <p:cNvCxnSpPr>
            <a:cxnSpLocks/>
          </p:cNvCxnSpPr>
          <p:nvPr/>
        </p:nvCxnSpPr>
        <p:spPr>
          <a:xfrm flipH="1">
            <a:off x="3310172" y="3304229"/>
            <a:ext cx="3583534" cy="233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948709-E7BA-8BF8-AFB1-46F26FB883AC}"/>
              </a:ext>
            </a:extLst>
          </p:cNvPr>
          <p:cNvSpPr/>
          <p:nvPr/>
        </p:nvSpPr>
        <p:spPr>
          <a:xfrm>
            <a:off x="8873646" y="4168105"/>
            <a:ext cx="1661832" cy="4572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성장 완료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091FAC-EE67-38AE-63D4-E5A0652F1A93}"/>
              </a:ext>
            </a:extLst>
          </p:cNvPr>
          <p:cNvCxnSpPr>
            <a:cxnSpLocks/>
          </p:cNvCxnSpPr>
          <p:nvPr/>
        </p:nvCxnSpPr>
        <p:spPr>
          <a:xfrm flipH="1">
            <a:off x="3217011" y="4266088"/>
            <a:ext cx="7396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301F41-1413-7D6B-9C0B-3EF95A2A9D6B}"/>
              </a:ext>
            </a:extLst>
          </p:cNvPr>
          <p:cNvCxnSpPr>
            <a:cxnSpLocks/>
          </p:cNvCxnSpPr>
          <p:nvPr/>
        </p:nvCxnSpPr>
        <p:spPr>
          <a:xfrm>
            <a:off x="10020672" y="4786489"/>
            <a:ext cx="0" cy="342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54BEF77-F21C-6C9A-7451-20A4B9545641}"/>
              </a:ext>
            </a:extLst>
          </p:cNvPr>
          <p:cNvCxnSpPr>
            <a:cxnSpLocks/>
          </p:cNvCxnSpPr>
          <p:nvPr/>
        </p:nvCxnSpPr>
        <p:spPr>
          <a:xfrm>
            <a:off x="9959389" y="3706511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5995840-376A-37D9-9EF7-310B4C5C8A02}"/>
              </a:ext>
            </a:extLst>
          </p:cNvPr>
          <p:cNvCxnSpPr>
            <a:cxnSpLocks/>
          </p:cNvCxnSpPr>
          <p:nvPr/>
        </p:nvCxnSpPr>
        <p:spPr>
          <a:xfrm>
            <a:off x="5887000" y="2048774"/>
            <a:ext cx="6343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B63F0E8-66AE-3FA3-7B50-344CA938A61C}"/>
              </a:ext>
            </a:extLst>
          </p:cNvPr>
          <p:cNvCxnSpPr>
            <a:cxnSpLocks/>
          </p:cNvCxnSpPr>
          <p:nvPr/>
        </p:nvCxnSpPr>
        <p:spPr>
          <a:xfrm>
            <a:off x="7833907" y="3706703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71461D-FF77-63D8-E2CB-D16499F235E3}"/>
              </a:ext>
            </a:extLst>
          </p:cNvPr>
          <p:cNvCxnSpPr>
            <a:cxnSpLocks/>
          </p:cNvCxnSpPr>
          <p:nvPr/>
        </p:nvCxnSpPr>
        <p:spPr>
          <a:xfrm>
            <a:off x="7770602" y="2507523"/>
            <a:ext cx="0" cy="358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5ECA8A4-72E3-F5B1-9D92-B735DBA2529F}"/>
              </a:ext>
            </a:extLst>
          </p:cNvPr>
          <p:cNvCxnSpPr>
            <a:cxnSpLocks/>
          </p:cNvCxnSpPr>
          <p:nvPr/>
        </p:nvCxnSpPr>
        <p:spPr>
          <a:xfrm>
            <a:off x="9953439" y="2507523"/>
            <a:ext cx="0" cy="358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1">
            <a:extLst>
              <a:ext uri="{FF2B5EF4-FFF2-40B4-BE49-F238E27FC236}">
                <a16:creationId xmlns:a16="http://schemas.microsoft.com/office/drawing/2014/main" id="{CFAC90FA-D914-5DFD-0B36-D74052D9C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진행도</a:t>
            </a:r>
          </a:p>
        </p:txBody>
      </p:sp>
    </p:spTree>
    <p:extLst>
      <p:ext uri="{BB962C8B-B14F-4D97-AF65-F5344CB8AC3E}">
        <p14:creationId xmlns:p14="http://schemas.microsoft.com/office/powerpoint/2010/main" val="210258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92B374C-770D-F076-BC26-A5F169D0E0DB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E6CD459-1B70-7F93-620E-1ADA953DAA42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13E0F1-64CF-D8CC-16FF-B97FF4FC8BF1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466574" y="2623900"/>
            <a:ext cx="1356864" cy="98148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A754EE-8FF0-5A94-7308-E0838DD56C2A}"/>
              </a:ext>
            </a:extLst>
          </p:cNvPr>
          <p:cNvCxnSpPr/>
          <p:nvPr/>
        </p:nvCxnSpPr>
        <p:spPr>
          <a:xfrm>
            <a:off x="2936492" y="3215591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11">
            <a:extLst>
              <a:ext uri="{FF2B5EF4-FFF2-40B4-BE49-F238E27FC236}">
                <a16:creationId xmlns:a16="http://schemas.microsoft.com/office/drawing/2014/main" id="{E7F160C3-EA9C-547B-7A41-D4D5C4E77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en-US" altLang="ko-KR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3600" b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49ACC-71B6-58AD-71C6-34FB13F03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180" y="4046785"/>
            <a:ext cx="1086150" cy="1730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54CBC4-92E6-7E59-7B6C-D4926F4FC8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500" b="58750" l="18000" r="74250">
                        <a14:foregroundMark x1="25500" y1="59750" x2="61750" y2="58750"/>
                        <a14:foregroundMark x1="61750" y1="58750" x2="74000" y2="51500"/>
                        <a14:foregroundMark x1="74000" y1="51500" x2="7325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1185908" y="2749289"/>
            <a:ext cx="1172386" cy="850925"/>
          </a:xfrm>
          <a:prstGeom prst="rect">
            <a:avLst/>
          </a:prstGeom>
        </p:spPr>
      </p:pic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2366202" y="3107709"/>
            <a:ext cx="495779" cy="421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1EA0E8-0556-6893-8C3D-8E14A82CD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500" b="58750" l="18000" r="74250">
                        <a14:foregroundMark x1="25500" y1="59750" x2="61750" y2="58750"/>
                        <a14:foregroundMark x1="61750" y1="58750" x2="74000" y2="51500"/>
                        <a14:foregroundMark x1="74000" y1="51500" x2="7325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4003520" y="2749289"/>
            <a:ext cx="1172386" cy="850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DDCC76-6119-F209-9334-37CFB06F9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500" b="58750" l="18000" r="74250">
                        <a14:foregroundMark x1="25500" y1="59750" x2="61750" y2="58750"/>
                        <a14:foregroundMark x1="61750" y1="58750" x2="74000" y2="51500"/>
                        <a14:foregroundMark x1="74000" y1="51500" x2="7325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9130711" y="2186794"/>
            <a:ext cx="2082231" cy="151129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EB5CEAA-6C32-E92C-E47F-066E388924B9}"/>
              </a:ext>
            </a:extLst>
          </p:cNvPr>
          <p:cNvCxnSpPr/>
          <p:nvPr/>
        </p:nvCxnSpPr>
        <p:spPr>
          <a:xfrm>
            <a:off x="8145838" y="315863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FC9D9BD-8B7C-9D12-2FC6-E3A7FCDA1A83}"/>
              </a:ext>
            </a:extLst>
          </p:cNvPr>
          <p:cNvGrpSpPr/>
          <p:nvPr/>
        </p:nvGrpSpPr>
        <p:grpSpPr>
          <a:xfrm>
            <a:off x="1091780" y="4860230"/>
            <a:ext cx="4623189" cy="1386642"/>
            <a:chOff x="1304390" y="4860230"/>
            <a:chExt cx="4623189" cy="1386642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354C491-BBBC-1DA8-593C-3919A600AD93}"/>
                </a:ext>
              </a:extLst>
            </p:cNvPr>
            <p:cNvCxnSpPr/>
            <p:nvPr/>
          </p:nvCxnSpPr>
          <p:spPr>
            <a:xfrm>
              <a:off x="3673434" y="5612560"/>
              <a:ext cx="53940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그림 34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C71C8920-ED75-54B7-A08E-2150126D4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390" y="4860230"/>
              <a:ext cx="660784" cy="660784"/>
            </a:xfrm>
            <a:prstGeom prst="rect">
              <a:avLst/>
            </a:prstGeom>
          </p:spPr>
        </p:pic>
        <p:pic>
          <p:nvPicPr>
            <p:cNvPr id="43" name="그림 42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65BB61DE-E4DE-F937-C794-864D4058C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04772">
              <a:off x="1430833" y="5172374"/>
              <a:ext cx="311647" cy="31164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76EAA3-0E61-42EF-FA7C-5F4BD69BC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0" b="58750" l="18000" r="74250">
                          <a14:foregroundMark x1="25500" y1="59750" x2="61750" y2="58750"/>
                          <a14:foregroundMark x1="61750" y1="58750" x2="74000" y2="51500"/>
                          <a14:foregroundMark x1="74000" y1="51500" x2="73250" y2="38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5" t="12559" r="18483" b="36256"/>
            <a:stretch/>
          </p:blipFill>
          <p:spPr>
            <a:xfrm>
              <a:off x="1853954" y="5016329"/>
              <a:ext cx="1695415" cy="1230543"/>
            </a:xfrm>
            <a:prstGeom prst="rect">
              <a:avLst/>
            </a:prstGeom>
          </p:spPr>
        </p:pic>
        <p:pic>
          <p:nvPicPr>
            <p:cNvPr id="18" name="그림 17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3135434C-F136-C6FD-64B4-593513730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510" y="4860230"/>
              <a:ext cx="660784" cy="660784"/>
            </a:xfrm>
            <a:prstGeom prst="rect">
              <a:avLst/>
            </a:prstGeom>
          </p:spPr>
        </p:pic>
        <p:pic>
          <p:nvPicPr>
            <p:cNvPr id="21" name="그림 20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E0CDBF4C-E93B-328C-BBBC-57C2CF195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04772">
              <a:off x="4349954" y="5172374"/>
              <a:ext cx="311647" cy="31164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E80AC64-74D4-BD98-12A6-7C2378E1B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0" b="58750" l="18000" r="74250">
                          <a14:foregroundMark x1="25500" y1="59750" x2="61750" y2="58750"/>
                          <a14:foregroundMark x1="61750" y1="58750" x2="74000" y2="51500"/>
                          <a14:foregroundMark x1="74000" y1="51500" x2="73250" y2="38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5" t="12559" r="18483" b="36256"/>
            <a:stretch/>
          </p:blipFill>
          <p:spPr>
            <a:xfrm>
              <a:off x="4972987" y="5413313"/>
              <a:ext cx="954592" cy="69284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B8CD27B-4104-877D-018A-3DEB3421D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0" b="58750" l="18000" r="74250">
                          <a14:foregroundMark x1="25500" y1="59750" x2="61750" y2="58750"/>
                          <a14:foregroundMark x1="61750" y1="58750" x2="74000" y2="51500"/>
                          <a14:foregroundMark x1="74000" y1="51500" x2="73250" y2="38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5" t="12559" r="18483" b="36256"/>
            <a:stretch/>
          </p:blipFill>
          <p:spPr>
            <a:xfrm rot="2423305">
              <a:off x="4837498" y="5389163"/>
              <a:ext cx="310139" cy="11854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DB4C991-5751-B32C-1FC1-CB0215E3A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00" b="58750" l="18000" r="74250">
                          <a14:foregroundMark x1="25500" y1="59750" x2="61750" y2="58750"/>
                          <a14:foregroundMark x1="61750" y1="58750" x2="74000" y2="51500"/>
                          <a14:foregroundMark x1="74000" y1="51500" x2="73250" y2="38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5" t="12559" r="18483" b="36256"/>
            <a:stretch/>
          </p:blipFill>
          <p:spPr>
            <a:xfrm rot="7290002">
              <a:off x="4715472" y="5506716"/>
              <a:ext cx="165528" cy="120141"/>
            </a:xfrm>
            <a:prstGeom prst="rect">
              <a:avLst/>
            </a:prstGeom>
          </p:spPr>
        </p:pic>
      </p:grp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87F34ABC-1D92-CADA-4A90-F07A8F68C3C4}"/>
              </a:ext>
            </a:extLst>
          </p:cNvPr>
          <p:cNvSpPr/>
          <p:nvPr/>
        </p:nvSpPr>
        <p:spPr>
          <a:xfrm>
            <a:off x="3424533" y="1577885"/>
            <a:ext cx="2191349" cy="752421"/>
          </a:xfrm>
          <a:prstGeom prst="wedgeRoundRectCallout">
            <a:avLst>
              <a:gd name="adj1" fmla="val -5563"/>
              <a:gd name="adj2" fmla="val 100597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 err="1">
                <a:solidFill>
                  <a:schemeClr val="bg1"/>
                </a:solidFill>
              </a:rPr>
              <a:t>슬라임은</a:t>
            </a:r>
            <a:r>
              <a:rPr lang="ko-KR" altLang="en-US" sz="1400" dirty="0">
                <a:solidFill>
                  <a:schemeClr val="bg1"/>
                </a:solidFill>
              </a:rPr>
              <a:t> 자신보다 작은 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오브젝트만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흡수한다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2106A659-285F-C3B5-0CCA-AF89BD922400}"/>
              </a:ext>
            </a:extLst>
          </p:cNvPr>
          <p:cNvSpPr/>
          <p:nvPr/>
        </p:nvSpPr>
        <p:spPr>
          <a:xfrm>
            <a:off x="7256779" y="1577884"/>
            <a:ext cx="2440590" cy="752421"/>
          </a:xfrm>
          <a:prstGeom prst="wedgeRoundRectCallout">
            <a:avLst>
              <a:gd name="adj1" fmla="val 39434"/>
              <a:gd name="adj2" fmla="val 77448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오브젝트를 흡수하면 </a:t>
            </a:r>
            <a:endParaRPr lang="en-US" altLang="ko-KR" sz="1400" b="0" i="0" dirty="0">
              <a:solidFill>
                <a:schemeClr val="bg1"/>
              </a:solidFill>
              <a:effectLst/>
            </a:endParaRPr>
          </a:p>
          <a:p>
            <a:pPr marL="0" indent="0" algn="ctr">
              <a:buNone/>
            </a:pP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슬라임의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크기가 증가</a:t>
            </a:r>
            <a:r>
              <a:rPr lang="ko-KR" altLang="en-US" sz="1400" dirty="0">
                <a:solidFill>
                  <a:schemeClr val="bg1"/>
                </a:solidFill>
              </a:rPr>
              <a:t>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39" name="그림 3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29BB2C29-DF5B-A2F9-63F6-919BAAF010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4410459" y="3114642"/>
            <a:ext cx="495779" cy="421928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74156CE-7B9F-C51B-1803-C673535BD2E5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038CB58F-D4A2-E2A4-0CEE-D2D549E436CE}"/>
              </a:ext>
            </a:extLst>
          </p:cNvPr>
          <p:cNvSpPr/>
          <p:nvPr/>
        </p:nvSpPr>
        <p:spPr>
          <a:xfrm>
            <a:off x="1992151" y="4002782"/>
            <a:ext cx="3827633" cy="752421"/>
          </a:xfrm>
          <a:prstGeom prst="wedgeRoundRectCallout">
            <a:avLst>
              <a:gd name="adj1" fmla="val -1312"/>
              <a:gd name="adj2" fmla="val 7701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청소부는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슬라임을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빨아드려서 작게 만들고</a:t>
            </a:r>
            <a:r>
              <a:rPr lang="en-US" altLang="ko-KR" sz="1400" b="0" i="0" dirty="0">
                <a:solidFill>
                  <a:schemeClr val="bg1"/>
                </a:solidFill>
                <a:effectLst/>
              </a:rPr>
              <a:t>, </a:t>
            </a:r>
            <a:br>
              <a:rPr lang="en-US" altLang="ko-KR" sz="1400" b="0" i="0" dirty="0">
                <a:solidFill>
                  <a:schemeClr val="bg1"/>
                </a:solidFill>
                <a:effectLst/>
              </a:rPr>
            </a:b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완전히 빨아드리면 </a:t>
            </a:r>
            <a:r>
              <a:rPr lang="ko-KR" altLang="en-US" sz="1400" b="0" i="0" dirty="0" err="1">
                <a:solidFill>
                  <a:schemeClr val="bg1"/>
                </a:solidFill>
                <a:effectLst/>
              </a:rPr>
              <a:t>슬라임이</a:t>
            </a:r>
            <a:r>
              <a:rPr lang="ko-KR" altLang="en-US" sz="1400" b="0" i="0" dirty="0">
                <a:solidFill>
                  <a:schemeClr val="bg1"/>
                </a:solidFill>
                <a:effectLst/>
              </a:rPr>
              <a:t> 패배한다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FF11074-F6BE-5A9A-38EB-6FD83D8A24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96537" l="10000" r="98966">
                        <a14:foregroundMark x1="4483" y1="66667" x2="84138" y2="96537"/>
                        <a14:foregroundMark x1="84138" y1="96537" x2="98966" y2="90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7659" y="4431918"/>
            <a:ext cx="1086150" cy="1730349"/>
          </a:xfrm>
          <a:prstGeom prst="rect">
            <a:avLst/>
          </a:prstGeom>
        </p:spPr>
      </p:pic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5402267F-DA4C-2DBD-ECE2-227A4374982B}"/>
              </a:ext>
            </a:extLst>
          </p:cNvPr>
          <p:cNvSpPr/>
          <p:nvPr/>
        </p:nvSpPr>
        <p:spPr>
          <a:xfrm>
            <a:off x="6466574" y="4133772"/>
            <a:ext cx="2999643" cy="599118"/>
          </a:xfrm>
          <a:prstGeom prst="wedgeRoundRectCallout">
            <a:avLst>
              <a:gd name="adj1" fmla="val 42747"/>
              <a:gd name="adj2" fmla="val 10681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벽을 </a:t>
            </a:r>
            <a:r>
              <a:rPr lang="ko-KR" altLang="en-US" sz="1400">
                <a:solidFill>
                  <a:schemeClr val="bg1"/>
                </a:solidFill>
              </a:rPr>
              <a:t>기어 다니며 청소부를 피한다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ED733F8-2200-04A4-1BCD-7CBC283C3EA3}"/>
              </a:ext>
            </a:extLst>
          </p:cNvPr>
          <p:cNvSpPr/>
          <p:nvPr/>
        </p:nvSpPr>
        <p:spPr>
          <a:xfrm>
            <a:off x="6177294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0D6F11-65F5-0079-7393-43051ADE92A2}"/>
              </a:ext>
            </a:extLst>
          </p:cNvPr>
          <p:cNvSpPr/>
          <p:nvPr/>
        </p:nvSpPr>
        <p:spPr>
          <a:xfrm>
            <a:off x="927576" y="1436017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28F1070-DFB9-9711-DE00-B8955B4AA727}"/>
              </a:ext>
            </a:extLst>
          </p:cNvPr>
          <p:cNvSpPr/>
          <p:nvPr/>
        </p:nvSpPr>
        <p:spPr>
          <a:xfrm>
            <a:off x="6176783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73E32EC-E5C5-F1E6-63D5-E9D6E598DEE5}"/>
              </a:ext>
            </a:extLst>
          </p:cNvPr>
          <p:cNvSpPr/>
          <p:nvPr/>
        </p:nvSpPr>
        <p:spPr>
          <a:xfrm>
            <a:off x="921326" y="3897755"/>
            <a:ext cx="5078997" cy="23491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8BD41A-4A77-6FF0-C9D9-C5F934C5FFC8}"/>
              </a:ext>
            </a:extLst>
          </p:cNvPr>
          <p:cNvGrpSpPr/>
          <p:nvPr/>
        </p:nvGrpSpPr>
        <p:grpSpPr>
          <a:xfrm>
            <a:off x="1260151" y="2394303"/>
            <a:ext cx="2718019" cy="1545694"/>
            <a:chOff x="853763" y="1117257"/>
            <a:chExt cx="4277620" cy="2432614"/>
          </a:xfrm>
        </p:grpSpPr>
        <p:pic>
          <p:nvPicPr>
            <p:cNvPr id="15" name="그림 14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58CC2BBB-E497-63A8-3146-EF0C770ED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63" y="1418655"/>
              <a:ext cx="2131216" cy="2131216"/>
            </a:xfrm>
            <a:prstGeom prst="rect">
              <a:avLst/>
            </a:prstGeom>
          </p:spPr>
        </p:pic>
        <p:pic>
          <p:nvPicPr>
            <p:cNvPr id="16" name="그림 15" descr="스케치, 만화 영화, 디자인이(가) 표시된 사진&#10;&#10;자동 생성된 설명">
              <a:extLst>
                <a:ext uri="{FF2B5EF4-FFF2-40B4-BE49-F238E27FC236}">
                  <a16:creationId xmlns:a16="http://schemas.microsoft.com/office/drawing/2014/main" id="{0B611FC2-ED95-50F3-0DFC-003BE992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439" y="1117257"/>
              <a:ext cx="2018944" cy="2018944"/>
            </a:xfrm>
            <a:prstGeom prst="rect">
              <a:avLst/>
            </a:prstGeom>
          </p:spPr>
        </p:pic>
        <p:pic>
          <p:nvPicPr>
            <p:cNvPr id="17" name="그림 16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C7A080CB-3BF0-6EFE-0F2C-1361584FA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1482">
              <a:off x="2832657" y="1631614"/>
              <a:ext cx="820231" cy="820231"/>
            </a:xfrm>
            <a:prstGeom prst="rect">
              <a:avLst/>
            </a:prstGeom>
          </p:spPr>
        </p:pic>
      </p:grp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2" y="5279039"/>
            <a:ext cx="697458" cy="6974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2171018" y="4723509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1511068" y="4836159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51E05C3-B40E-5F95-78AF-0128F6301977}"/>
              </a:ext>
            </a:extLst>
          </p:cNvPr>
          <p:cNvGrpSpPr/>
          <p:nvPr/>
        </p:nvGrpSpPr>
        <p:grpSpPr>
          <a:xfrm>
            <a:off x="6794191" y="5032215"/>
            <a:ext cx="3513334" cy="1053353"/>
            <a:chOff x="1204416" y="4976917"/>
            <a:chExt cx="4833073" cy="11789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20DF11-E789-6E94-2540-AC34307F481B}"/>
                </a:ext>
              </a:extLst>
            </p:cNvPr>
            <p:cNvSpPr/>
            <p:nvPr/>
          </p:nvSpPr>
          <p:spPr>
            <a:xfrm>
              <a:off x="1276672" y="5872181"/>
              <a:ext cx="176519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E4A67F-826C-AF95-2D9E-58A3F5818797}"/>
                </a:ext>
              </a:extLst>
            </p:cNvPr>
            <p:cNvSpPr/>
            <p:nvPr/>
          </p:nvSpPr>
          <p:spPr>
            <a:xfrm>
              <a:off x="4522496" y="5128276"/>
              <a:ext cx="112806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9B641C-2AEE-EC1C-E911-450D7B1A6B33}"/>
                </a:ext>
              </a:extLst>
            </p:cNvPr>
            <p:cNvSpPr/>
            <p:nvPr/>
          </p:nvSpPr>
          <p:spPr>
            <a:xfrm>
              <a:off x="3049937" y="5852317"/>
              <a:ext cx="1491248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A7ADA3-6D9B-5DD2-B604-6CEE967428B9}"/>
                </a:ext>
              </a:extLst>
            </p:cNvPr>
            <p:cNvSpPr/>
            <p:nvPr/>
          </p:nvSpPr>
          <p:spPr>
            <a:xfrm rot="5400000">
              <a:off x="2762916" y="5478742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884EC8-DFEA-93AD-2A83-9CD3B744304B}"/>
                </a:ext>
              </a:extLst>
            </p:cNvPr>
            <p:cNvSpPr/>
            <p:nvPr/>
          </p:nvSpPr>
          <p:spPr>
            <a:xfrm rot="5400000">
              <a:off x="4070646" y="5504047"/>
              <a:ext cx="736269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95E4CF-8667-0D72-1781-F77B5D401F59}"/>
                </a:ext>
              </a:extLst>
            </p:cNvPr>
            <p:cNvSpPr/>
            <p:nvPr/>
          </p:nvSpPr>
          <p:spPr>
            <a:xfrm>
              <a:off x="1680937" y="5129371"/>
              <a:ext cx="2610257" cy="167431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CFA3F5-BC48-40ED-CC0E-6536C2BB543E}"/>
                </a:ext>
              </a:extLst>
            </p:cNvPr>
            <p:cNvSpPr/>
            <p:nvPr/>
          </p:nvSpPr>
          <p:spPr>
            <a:xfrm>
              <a:off x="1204416" y="5006998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E84931B-B9A8-7F3F-BF93-7E22F0A902F4}"/>
                </a:ext>
              </a:extLst>
            </p:cNvPr>
            <p:cNvSpPr/>
            <p:nvPr/>
          </p:nvSpPr>
          <p:spPr>
            <a:xfrm>
              <a:off x="2807522" y="4993876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99FF21-E471-D849-99D5-F037A903F054}"/>
                </a:ext>
              </a:extLst>
            </p:cNvPr>
            <p:cNvSpPr/>
            <p:nvPr/>
          </p:nvSpPr>
          <p:spPr>
            <a:xfrm>
              <a:off x="4146656" y="4976917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4C78D1-C418-AD39-0D79-4F1446FB63B1}"/>
                </a:ext>
              </a:extLst>
            </p:cNvPr>
            <p:cNvSpPr/>
            <p:nvPr/>
          </p:nvSpPr>
          <p:spPr>
            <a:xfrm>
              <a:off x="4161894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9C15B5-22FE-C244-9CE3-5B77DEB993F5}"/>
                </a:ext>
              </a:extLst>
            </p:cNvPr>
            <p:cNvSpPr/>
            <p:nvPr/>
          </p:nvSpPr>
          <p:spPr>
            <a:xfrm>
              <a:off x="2824576" y="5721012"/>
              <a:ext cx="572404" cy="43481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출입증 : 롯데ON">
              <a:extLst>
                <a:ext uri="{FF2B5EF4-FFF2-40B4-BE49-F238E27FC236}">
                  <a16:creationId xmlns:a16="http://schemas.microsoft.com/office/drawing/2014/main" id="{19F16A3A-DA1B-438B-5A1C-FD8114371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672" y="4992306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출입증 : 롯데ON">
              <a:extLst>
                <a:ext uri="{FF2B5EF4-FFF2-40B4-BE49-F238E27FC236}">
                  <a16:creationId xmlns:a16="http://schemas.microsoft.com/office/drawing/2014/main" id="{51B6D494-9814-D798-7EA4-EE31FEE6F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42750" y1="94000" x2="42750" y2="94000"/>
                          <a14:foregroundMark x1="44250" y1="85500" x2="44250" y2="85500"/>
                          <a14:foregroundMark x1="40750" y1="90250" x2="40750" y2="90250"/>
                          <a14:foregroundMark x1="61250" y1="10500" x2="61250" y2="10500"/>
                          <a14:foregroundMark x1="61250" y1="10000" x2="6125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079" y="5728575"/>
              <a:ext cx="404033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67C625-0FD7-2BFD-7994-33CB333284EA}"/>
                </a:ext>
              </a:extLst>
            </p:cNvPr>
            <p:cNvSpPr/>
            <p:nvPr/>
          </p:nvSpPr>
          <p:spPr>
            <a:xfrm>
              <a:off x="5102236" y="5015236"/>
              <a:ext cx="9352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Exit</a:t>
              </a:r>
              <a:endPara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제목 11">
            <a:extLst>
              <a:ext uri="{FF2B5EF4-FFF2-40B4-BE49-F238E27FC236}">
                <a16:creationId xmlns:a16="http://schemas.microsoft.com/office/drawing/2014/main" id="{8E43DE6F-25B9-61CC-9B8A-468D055AE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게임방법 </a:t>
            </a:r>
            <a:r>
              <a:rPr lang="en-US" altLang="ko-KR" sz="3600" b="1" dirty="0"/>
              <a:t>- </a:t>
            </a:r>
            <a:r>
              <a:rPr lang="ko-KR" altLang="en-US" sz="3600" b="1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청소부</a:t>
            </a:r>
            <a:r>
              <a:rPr lang="en-US" altLang="ko-KR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600" b="1" cap="none" spc="0" dirty="0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ko-KR" alt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54FDB95-9F7C-41B0-251D-29F7CB8E64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00" b="58750" l="18000" r="74250">
                        <a14:foregroundMark x1="25500" y1="59750" x2="61750" y2="58750"/>
                        <a14:foregroundMark x1="61750" y1="58750" x2="74000" y2="51500"/>
                        <a14:foregroundMark x1="74000" y1="51500" x2="7325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1656014" y="2457783"/>
            <a:ext cx="620662" cy="45048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5DB12DF-D882-D638-A438-456E40E9BE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00" b="58750" l="18000" r="74250">
                        <a14:foregroundMark x1="25500" y1="59750" x2="61750" y2="58750"/>
                        <a14:foregroundMark x1="61750" y1="58750" x2="74000" y2="51500"/>
                        <a14:foregroundMark x1="74000" y1="51500" x2="7325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 rot="14787525">
            <a:off x="2290435" y="2587423"/>
            <a:ext cx="310139" cy="11854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A41736B-BE4D-2DDC-AD59-FF7B2A3564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00" b="58750" l="18000" r="74250">
                        <a14:foregroundMark x1="25500" y1="59750" x2="61750" y2="58750"/>
                        <a14:foregroundMark x1="61750" y1="58750" x2="74000" y2="51500"/>
                        <a14:foregroundMark x1="74000" y1="51500" x2="73250" y2="3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 rot="19654222">
            <a:off x="2271649" y="2780368"/>
            <a:ext cx="165528" cy="120141"/>
          </a:xfrm>
          <a:prstGeom prst="rect">
            <a:avLst/>
          </a:prstGeom>
        </p:spPr>
      </p:pic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8032C5AB-618F-ED43-2A1B-BFC673A642D2}"/>
              </a:ext>
            </a:extLst>
          </p:cNvPr>
          <p:cNvSpPr/>
          <p:nvPr/>
        </p:nvSpPr>
        <p:spPr>
          <a:xfrm>
            <a:off x="7479872" y="4000529"/>
            <a:ext cx="3315653" cy="754194"/>
          </a:xfrm>
          <a:prstGeom prst="wedgeRoundRectCallout">
            <a:avLst>
              <a:gd name="adj1" fmla="val 25600"/>
              <a:gd name="adj2" fmla="val 95984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RED </a:t>
            </a:r>
            <a:r>
              <a:rPr lang="ko-KR" altLang="en-US" sz="1400" dirty="0" err="1">
                <a:solidFill>
                  <a:schemeClr val="bg1"/>
                </a:solidFill>
              </a:rPr>
              <a:t>슬라임을</a:t>
            </a:r>
            <a:r>
              <a:rPr lang="ko-KR" altLang="en-US" sz="1400" dirty="0">
                <a:solidFill>
                  <a:schemeClr val="bg1"/>
                </a:solidFill>
              </a:rPr>
              <a:t> 상대할 수 없다면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1400" dirty="0" err="1">
                <a:solidFill>
                  <a:schemeClr val="bg1"/>
                </a:solidFill>
              </a:rPr>
              <a:t>맵에</a:t>
            </a:r>
            <a:r>
              <a:rPr lang="ko-KR" altLang="en-US" sz="1400" dirty="0">
                <a:solidFill>
                  <a:schemeClr val="bg1"/>
                </a:solidFill>
              </a:rPr>
              <a:t> 흩어진 열쇠를 모아서 탈출한다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1B0305A3-751E-B50A-C5C5-EF938B5D804D}"/>
              </a:ext>
            </a:extLst>
          </p:cNvPr>
          <p:cNvSpPr/>
          <p:nvPr/>
        </p:nvSpPr>
        <p:spPr>
          <a:xfrm>
            <a:off x="3457080" y="1590916"/>
            <a:ext cx="2376579" cy="714450"/>
          </a:xfrm>
          <a:prstGeom prst="wedgeRoundRectCallout">
            <a:avLst>
              <a:gd name="adj1" fmla="val 7133"/>
              <a:gd name="adj2" fmla="val 327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찾아 빨아들여서 </a:t>
            </a:r>
            <a:br>
              <a:rPr lang="en-US" altLang="ko-KR" sz="1400" dirty="0"/>
            </a:br>
            <a:r>
              <a:rPr lang="ko-KR" altLang="en-US" sz="1400" dirty="0"/>
              <a:t>퇴치하는 것이 목표이다</a:t>
            </a:r>
            <a:endParaRPr lang="ko-KR" altLang="en-US" sz="2000" dirty="0"/>
          </a:p>
        </p:txBody>
      </p: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83F19E46-C197-80FA-8BAF-42AE18ED9C07}"/>
              </a:ext>
            </a:extLst>
          </p:cNvPr>
          <p:cNvSpPr/>
          <p:nvPr/>
        </p:nvSpPr>
        <p:spPr>
          <a:xfrm>
            <a:off x="2891247" y="4026557"/>
            <a:ext cx="2942412" cy="714450"/>
          </a:xfrm>
          <a:prstGeom prst="wedgeRoundRectCallout">
            <a:avLst>
              <a:gd name="adj1" fmla="val -44323"/>
              <a:gd name="adj2" fmla="val 74175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인간 크기의 레드 </a:t>
            </a:r>
            <a:r>
              <a:rPr lang="ko-KR" altLang="en-US" sz="1400" dirty="0" err="1"/>
              <a:t>슬라임에게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도망쳐야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빨아들일 수 없다</a:t>
            </a:r>
            <a:endParaRPr lang="ko-KR" altLang="en-US" sz="2000" dirty="0"/>
          </a:p>
        </p:txBody>
      </p:sp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2267EBC-304D-2973-2592-F12BB91907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750" b="59750" l="12750" r="77250">
                        <a14:foregroundMark x1="15500" y1="35000" x2="16750" y2="52250"/>
                        <a14:foregroundMark x1="12750" y1="41250" x2="12750" y2="45750"/>
                        <a14:foregroundMark x1="23750" y1="59250" x2="49930" y2="59527"/>
                        <a14:foregroundMark x1="55500" y1="11250" x2="46750" y2="12000"/>
                        <a14:backgroundMark x1="46500" y1="63250" x2="70250" y2="61500"/>
                        <a14:backgroundMark x1="70250" y1="61500" x2="70250" y2="6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1273148" y="4119175"/>
            <a:ext cx="1680554" cy="1328422"/>
          </a:xfrm>
          <a:prstGeom prst="rect">
            <a:avLst/>
          </a:prstGeom>
        </p:spPr>
      </p:pic>
      <p:pic>
        <p:nvPicPr>
          <p:cNvPr id="61" name="그림 60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8BFFC30-4AB2-1327-8655-1109244A1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0"/>
          <a:stretch/>
        </p:blipFill>
        <p:spPr>
          <a:xfrm>
            <a:off x="6642170" y="2857471"/>
            <a:ext cx="1354184" cy="1082526"/>
          </a:xfrm>
          <a:prstGeom prst="rect">
            <a:avLst/>
          </a:prstGeom>
        </p:spPr>
      </p:pic>
      <p:pic>
        <p:nvPicPr>
          <p:cNvPr id="62" name="그림 61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642EF707-C7CE-778C-F779-1A461085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43" y="2394303"/>
            <a:ext cx="1282846" cy="1282846"/>
          </a:xfrm>
          <a:prstGeom prst="rect">
            <a:avLst/>
          </a:prstGeom>
        </p:spPr>
      </p:pic>
      <p:pic>
        <p:nvPicPr>
          <p:cNvPr id="63" name="그림 6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668E991-E57C-1731-F634-88D50184D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7899568" y="2721128"/>
            <a:ext cx="521179" cy="521178"/>
          </a:xfrm>
          <a:prstGeom prst="rect">
            <a:avLst/>
          </a:prstGeom>
        </p:spPr>
      </p:pic>
      <p:pic>
        <p:nvPicPr>
          <p:cNvPr id="59" name="그림 5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93D07819-7B42-C90B-38F3-7E1F5ED798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185474">
            <a:off x="6842454" y="2605174"/>
            <a:ext cx="495779" cy="421928"/>
          </a:xfrm>
          <a:prstGeom prst="rect">
            <a:avLst/>
          </a:prstGeom>
        </p:spPr>
      </p:pic>
      <p:pic>
        <p:nvPicPr>
          <p:cNvPr id="64" name="그림 63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CCC3BE2-4E1D-EDBE-12AA-58785EC1C6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2207065">
            <a:off x="7488261" y="2653697"/>
            <a:ext cx="495779" cy="421928"/>
          </a:xfrm>
          <a:prstGeom prst="rect">
            <a:avLst/>
          </a:prstGeom>
        </p:spPr>
      </p:pic>
      <p:pic>
        <p:nvPicPr>
          <p:cNvPr id="65" name="그림 64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1D26B7A8-F433-28ED-130C-65878AF1833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 rot="14013388">
            <a:off x="7016623" y="2585975"/>
            <a:ext cx="495779" cy="421928"/>
          </a:xfrm>
          <a:prstGeom prst="rect">
            <a:avLst/>
          </a:prstGeom>
        </p:spPr>
      </p:pic>
      <p:sp>
        <p:nvSpPr>
          <p:cNvPr id="67" name="말풍선: 모서리가 둥근 사각형 66">
            <a:extLst>
              <a:ext uri="{FF2B5EF4-FFF2-40B4-BE49-F238E27FC236}">
                <a16:creationId xmlns:a16="http://schemas.microsoft.com/office/drawing/2014/main" id="{D251EAEE-7500-F28F-9DDC-8CD20F2A514C}"/>
              </a:ext>
            </a:extLst>
          </p:cNvPr>
          <p:cNvSpPr/>
          <p:nvPr/>
        </p:nvSpPr>
        <p:spPr>
          <a:xfrm>
            <a:off x="8716281" y="1598511"/>
            <a:ext cx="2376579" cy="714450"/>
          </a:xfrm>
          <a:prstGeom prst="wedgeRoundRectCallout">
            <a:avLst>
              <a:gd name="adj1" fmla="val -25846"/>
              <a:gd name="adj2" fmla="val 4370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400" dirty="0"/>
              <a:t>오브젝트를 빨아들여서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슬라임을</a:t>
            </a:r>
            <a:r>
              <a:rPr lang="ko-KR" altLang="en-US" sz="1400" dirty="0"/>
              <a:t> 방해할 수 있다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913ABD28-0B99-0521-FED4-C49AC8DECD76}"/>
              </a:ext>
            </a:extLst>
          </p:cNvPr>
          <p:cNvSpPr/>
          <p:nvPr/>
        </p:nvSpPr>
        <p:spPr>
          <a:xfrm>
            <a:off x="6609717" y="4426358"/>
            <a:ext cx="3717126" cy="1428968"/>
          </a:xfrm>
          <a:prstGeom prst="wedgeRoundRectCallout">
            <a:avLst>
              <a:gd name="adj1" fmla="val 38995"/>
              <a:gd name="adj2" fmla="val -31031"/>
              <a:gd name="adj3" fmla="val 16667"/>
            </a:avLst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1340899" y="4019929"/>
            <a:ext cx="2213811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10" y="4019929"/>
            <a:ext cx="2075164" cy="14771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9" y="1847699"/>
            <a:ext cx="3851232" cy="20201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717" y="1847699"/>
            <a:ext cx="4153288" cy="2433867"/>
          </a:xfrm>
          <a:prstGeom prst="rect">
            <a:avLst/>
          </a:prstGeom>
        </p:spPr>
      </p:pic>
      <p:sp>
        <p:nvSpPr>
          <p:cNvPr id="6" name="제목 11">
            <a:extLst>
              <a:ext uri="{FF2B5EF4-FFF2-40B4-BE49-F238E27FC236}">
                <a16:creationId xmlns:a16="http://schemas.microsoft.com/office/drawing/2014/main" id="{18B034C7-D395-125F-8061-E634A70ED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880100" y="4548435"/>
            <a:ext cx="314300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dirty="0">
                <a:ln w="0"/>
                <a:solidFill>
                  <a:schemeClr val="bg1"/>
                </a:solidFill>
              </a:rPr>
              <a:t>2</a:t>
            </a:r>
            <a:r>
              <a:rPr lang="ko-KR" altLang="en-US" dirty="0">
                <a:ln w="0"/>
                <a:solidFill>
                  <a:schemeClr val="bg1"/>
                </a:solidFill>
              </a:rPr>
              <a:t>층으로 구성된</a:t>
            </a:r>
            <a:r>
              <a:rPr lang="ko-KR" altLang="en-US" cap="none" spc="0" dirty="0">
                <a:ln w="0"/>
                <a:solidFill>
                  <a:schemeClr val="bg1"/>
                </a:solidFill>
              </a:rPr>
              <a:t> </a:t>
            </a:r>
            <a:r>
              <a:rPr lang="ko-KR" altLang="en-US" dirty="0">
                <a:ln w="0"/>
                <a:solidFill>
                  <a:schemeClr val="bg1"/>
                </a:solidFill>
              </a:rPr>
              <a:t>사각형 </a:t>
            </a:r>
            <a:r>
              <a:rPr lang="ko-KR" altLang="en-US" cap="none" spc="0" dirty="0">
                <a:ln w="0"/>
                <a:solidFill>
                  <a:schemeClr val="bg1"/>
                </a:solidFill>
              </a:rPr>
              <a:t>맵</a:t>
            </a:r>
            <a:endParaRPr lang="en-US" altLang="ko-KR" cap="none" spc="0" dirty="0">
              <a:ln w="0"/>
              <a:solidFill>
                <a:schemeClr val="bg1"/>
              </a:solidFill>
            </a:endParaRPr>
          </a:p>
          <a:p>
            <a:endParaRPr lang="en-US" altLang="ko-KR" dirty="0">
              <a:ln w="0"/>
              <a:solidFill>
                <a:schemeClr val="bg1"/>
              </a:solidFill>
            </a:endParaRPr>
          </a:p>
          <a:p>
            <a:r>
              <a:rPr lang="ko-KR" altLang="en-US" dirty="0">
                <a:ln w="0"/>
                <a:solidFill>
                  <a:schemeClr val="bg1"/>
                </a:solidFill>
              </a:rPr>
              <a:t>맵 크기</a:t>
            </a:r>
            <a:r>
              <a:rPr lang="en-US" altLang="ko-KR" dirty="0">
                <a:ln w="0"/>
                <a:solidFill>
                  <a:schemeClr val="bg1"/>
                </a:solidFill>
              </a:rPr>
              <a:t>: 100 x 100m^2</a:t>
            </a:r>
          </a:p>
          <a:p>
            <a:r>
              <a:rPr lang="ko-KR" altLang="en-US" dirty="0">
                <a:ln w="0"/>
                <a:solidFill>
                  <a:schemeClr val="bg1"/>
                </a:solidFill>
              </a:rPr>
              <a:t>맵 높이</a:t>
            </a:r>
            <a:r>
              <a:rPr lang="en-US" altLang="ko-KR" dirty="0">
                <a:ln w="0"/>
                <a:solidFill>
                  <a:schemeClr val="bg1"/>
                </a:solidFill>
              </a:rPr>
              <a:t>: 8.5m</a:t>
            </a:r>
          </a:p>
        </p:txBody>
      </p:sp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69DACDC0-AFFD-4A78-AC26-887D15AE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D3EBE5D-9A90-8A91-BC5A-F2378F4C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75443"/>
              </p:ext>
            </p:extLst>
          </p:nvPr>
        </p:nvGraphicFramePr>
        <p:xfrm>
          <a:off x="1725831" y="4307438"/>
          <a:ext cx="8740337" cy="182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465">
                  <a:extLst>
                    <a:ext uri="{9D8B030D-6E8A-4147-A177-3AD203B41FA5}">
                      <a16:colId xmlns:a16="http://schemas.microsoft.com/office/drawing/2014/main" val="463873708"/>
                    </a:ext>
                  </a:extLst>
                </a:gridCol>
                <a:gridCol w="3654617">
                  <a:extLst>
                    <a:ext uri="{9D8B030D-6E8A-4147-A177-3AD203B41FA5}">
                      <a16:colId xmlns:a16="http://schemas.microsoft.com/office/drawing/2014/main" val="1533091589"/>
                    </a:ext>
                  </a:extLst>
                </a:gridCol>
                <a:gridCol w="3376255">
                  <a:extLst>
                    <a:ext uri="{9D8B030D-6E8A-4147-A177-3AD203B41FA5}">
                      <a16:colId xmlns:a16="http://schemas.microsoft.com/office/drawing/2014/main" val="3866854388"/>
                    </a:ext>
                  </a:extLst>
                </a:gridCol>
              </a:tblGrid>
              <a:tr h="4805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슬라임</a:t>
                      </a:r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청소부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927029"/>
                  </a:ext>
                </a:extLst>
              </a:tr>
              <a:tr h="671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공통 조작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5" algn="l" latinLnBrk="1"/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: W/A/S/D</a:t>
                      </a:r>
                    </a:p>
                    <a:p>
                      <a:pPr lvl="5" algn="l" latinLnBrk="1"/>
                      <a:r>
                        <a:rPr lang="ko-KR" altLang="en-US" sz="1400" dirty="0"/>
                        <a:t>카메라 조작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이동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935316"/>
                  </a:ext>
                </a:extLst>
              </a:tr>
              <a:tr h="671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차별점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점프</a:t>
                      </a:r>
                      <a:r>
                        <a:rPr lang="en-US" altLang="ko-KR" sz="1400" dirty="0"/>
                        <a:t>: SPACE</a:t>
                      </a:r>
                    </a:p>
                    <a:p>
                      <a:pPr latinLnBrk="1"/>
                      <a:r>
                        <a:rPr lang="ko-KR" altLang="en-US" sz="1400" dirty="0"/>
                        <a:t>투시 화면 활성화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LEFT </a:t>
                      </a:r>
                      <a:r>
                        <a:rPr lang="ko-KR" altLang="en-US" sz="1400" dirty="0"/>
                        <a:t>버튼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빨아드리기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마우스 </a:t>
                      </a:r>
                      <a:r>
                        <a:rPr lang="en-US" altLang="ko-KR" sz="1400" dirty="0"/>
                        <a:t>LEFT </a:t>
                      </a:r>
                      <a:r>
                        <a:rPr lang="ko-KR" altLang="en-US" sz="1400" dirty="0"/>
                        <a:t>버튼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79867"/>
                  </a:ext>
                </a:extLst>
              </a:tr>
            </a:tbl>
          </a:graphicData>
        </a:graphic>
      </p:graphicFrame>
      <p:sp>
        <p:nvSpPr>
          <p:cNvPr id="6" name="제목 11">
            <a:extLst>
              <a:ext uri="{FF2B5EF4-FFF2-40B4-BE49-F238E27FC236}">
                <a16:creationId xmlns:a16="http://schemas.microsoft.com/office/drawing/2014/main" id="{FBAC323E-6158-4BEB-DA3F-3420E66B7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6016"/>
            <a:ext cx="10515600" cy="59240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altLang="ko-KR" sz="3600" b="1" dirty="0"/>
              <a:t>2. </a:t>
            </a:r>
            <a:r>
              <a:rPr lang="ko-KR" altLang="en-US" sz="3600" b="1" dirty="0"/>
              <a:t>게임소개 </a:t>
            </a:r>
            <a:r>
              <a:rPr lang="en-US" altLang="ko-KR" sz="3600" b="1" dirty="0"/>
              <a:t>- </a:t>
            </a:r>
            <a:r>
              <a:rPr lang="ko-KR" altLang="en-US" sz="3600" b="1" dirty="0"/>
              <a:t>조작법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187300-7673-57DE-5BCF-0F5AF51E1AC9}"/>
              </a:ext>
            </a:extLst>
          </p:cNvPr>
          <p:cNvGrpSpPr/>
          <p:nvPr/>
        </p:nvGrpSpPr>
        <p:grpSpPr>
          <a:xfrm>
            <a:off x="2013437" y="1482744"/>
            <a:ext cx="8165127" cy="2676939"/>
            <a:chOff x="1692745" y="1482744"/>
            <a:chExt cx="8165127" cy="2676939"/>
          </a:xfrm>
        </p:grpSpPr>
        <p:pic>
          <p:nvPicPr>
            <p:cNvPr id="2052" name="Picture 4" descr="컴퓨터 마우스 - 무료 과학 기술개 아이콘">
              <a:extLst>
                <a:ext uri="{FF2B5EF4-FFF2-40B4-BE49-F238E27FC236}">
                  <a16:creationId xmlns:a16="http://schemas.microsoft.com/office/drawing/2014/main" id="{5A417A6A-8366-70AF-98DF-2D7219189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9485" y="2410144"/>
              <a:ext cx="1528387" cy="152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 descr="전자제품, 키보드, 입력 장치, 컴퓨터 키보드이(가) 표시된 사진&#10;&#10;자동 생성된 설명">
              <a:extLst>
                <a:ext uri="{FF2B5EF4-FFF2-40B4-BE49-F238E27FC236}">
                  <a16:creationId xmlns:a16="http://schemas.microsoft.com/office/drawing/2014/main" id="{5BE555D6-3E02-9636-3D43-966633076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8889" r="3043" b="52077"/>
            <a:stretch/>
          </p:blipFill>
          <p:spPr>
            <a:xfrm>
              <a:off x="1692745" y="1482744"/>
              <a:ext cx="6334540" cy="2676939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6E56AF-C54D-8361-2A52-B4668E54940B}"/>
              </a:ext>
            </a:extLst>
          </p:cNvPr>
          <p:cNvSpPr/>
          <p:nvPr/>
        </p:nvSpPr>
        <p:spPr>
          <a:xfrm>
            <a:off x="3152503" y="2375308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FD8A36-4690-B225-01EA-669E4819162A}"/>
              </a:ext>
            </a:extLst>
          </p:cNvPr>
          <p:cNvSpPr/>
          <p:nvPr/>
        </p:nvSpPr>
        <p:spPr>
          <a:xfrm>
            <a:off x="2821578" y="2800623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93C1590-D692-723A-767D-813917C9EA46}"/>
              </a:ext>
            </a:extLst>
          </p:cNvPr>
          <p:cNvSpPr/>
          <p:nvPr/>
        </p:nvSpPr>
        <p:spPr>
          <a:xfrm>
            <a:off x="3257009" y="279615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CBB7444-CEC0-55E7-29DC-016F6FF51E84}"/>
              </a:ext>
            </a:extLst>
          </p:cNvPr>
          <p:cNvSpPr/>
          <p:nvPr/>
        </p:nvSpPr>
        <p:spPr>
          <a:xfrm>
            <a:off x="3675026" y="2796150"/>
            <a:ext cx="383177" cy="40095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A7E84C-AA04-013B-F4CD-03E3C5E5675D}"/>
              </a:ext>
            </a:extLst>
          </p:cNvPr>
          <p:cNvSpPr/>
          <p:nvPr/>
        </p:nvSpPr>
        <p:spPr>
          <a:xfrm>
            <a:off x="3866614" y="3615134"/>
            <a:ext cx="2116175" cy="40095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F221CBC-6C49-3E6D-E920-1921005E1F08}"/>
              </a:ext>
            </a:extLst>
          </p:cNvPr>
          <p:cNvSpPr/>
          <p:nvPr/>
        </p:nvSpPr>
        <p:spPr>
          <a:xfrm>
            <a:off x="9015969" y="2433237"/>
            <a:ext cx="471074" cy="138679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C967C79-853B-B493-8449-A6E37486B5BF}"/>
              </a:ext>
            </a:extLst>
          </p:cNvPr>
          <p:cNvSpPr/>
          <p:nvPr/>
        </p:nvSpPr>
        <p:spPr>
          <a:xfrm>
            <a:off x="8699745" y="2428820"/>
            <a:ext cx="370812" cy="138679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</TotalTime>
  <Words>682</Words>
  <Application>Microsoft Office PowerPoint</Application>
  <PresentationFormat>와이드스크린</PresentationFormat>
  <Paragraphs>165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Söhne</vt:lpstr>
      <vt:lpstr>맑은 고딕</vt:lpstr>
      <vt:lpstr>Arial</vt:lpstr>
      <vt:lpstr>Wingdings</vt:lpstr>
      <vt:lpstr>Office 테마</vt:lpstr>
      <vt:lpstr>EatUp All</vt:lpstr>
      <vt:lpstr>목차</vt:lpstr>
      <vt:lpstr>1. 연구목적</vt:lpstr>
      <vt:lpstr>2. 게임소개</vt:lpstr>
      <vt:lpstr>2. 게임방법 - 진행도</vt:lpstr>
      <vt:lpstr>2. 게임방법 - SLIME 플레이</vt:lpstr>
      <vt:lpstr>2. 게임방법 - 청소부 플레이</vt:lpstr>
      <vt:lpstr>2. 게임소개 - 맵</vt:lpstr>
      <vt:lpstr>2. 게임소개 - 조작법</vt:lpstr>
      <vt:lpstr>3. 개발환경</vt:lpstr>
      <vt:lpstr>4. 중점 연구 분야</vt:lpstr>
      <vt:lpstr>5. 기술적 요소</vt:lpstr>
      <vt:lpstr>6. 타게임과의 차별성</vt:lpstr>
      <vt:lpstr>7. 개인별 준비 현황</vt:lpstr>
      <vt:lpstr>8. 역할 분담 및 일정</vt:lpstr>
      <vt:lpstr>9. 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고윤범(2019184001)</cp:lastModifiedBy>
  <cp:revision>33</cp:revision>
  <dcterms:created xsi:type="dcterms:W3CDTF">2023-07-03T12:42:07Z</dcterms:created>
  <dcterms:modified xsi:type="dcterms:W3CDTF">2023-12-15T02:03:48Z</dcterms:modified>
</cp:coreProperties>
</file>